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Catamaran"/>
      <p:regular r:id="rId30"/>
      <p:bold r:id="rId31"/>
    </p:embeddedFont>
    <p:embeddedFont>
      <p:font typeface="Roboto"/>
      <p:regular r:id="rId32"/>
      <p:bold r:id="rId33"/>
      <p:italic r:id="rId34"/>
      <p:boldItalic r:id="rId35"/>
    </p:embeddedFont>
    <p:embeddedFont>
      <p:font typeface="Fira Sans Extra Condensed Medium"/>
      <p:regular r:id="rId36"/>
      <p:bold r:id="rId37"/>
      <p:italic r:id="rId38"/>
      <p:boldItalic r:id="rId39"/>
    </p:embeddedFont>
    <p:embeddedFont>
      <p:font typeface="Livvic"/>
      <p:regular r:id="rId40"/>
      <p:bold r:id="rId41"/>
      <p:italic r:id="rId42"/>
      <p:boldItalic r:id="rId43"/>
    </p:embeddedFont>
    <p:embeddedFont>
      <p:font typeface="Catamaran Light"/>
      <p:regular r:id="rId44"/>
      <p:bold r:id="rId45"/>
    </p:embeddedFont>
    <p:embeddedFont>
      <p:font typeface="Arial Black"/>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ivvic-regular.fntdata"/><Relationship Id="rId20" Type="http://schemas.openxmlformats.org/officeDocument/2006/relationships/slide" Target="slides/slide16.xml"/><Relationship Id="rId42" Type="http://schemas.openxmlformats.org/officeDocument/2006/relationships/font" Target="fonts/Livvic-italic.fntdata"/><Relationship Id="rId41" Type="http://schemas.openxmlformats.org/officeDocument/2006/relationships/font" Target="fonts/Livvic-bold.fntdata"/><Relationship Id="rId22" Type="http://schemas.openxmlformats.org/officeDocument/2006/relationships/slide" Target="slides/slide18.xml"/><Relationship Id="rId44" Type="http://schemas.openxmlformats.org/officeDocument/2006/relationships/font" Target="fonts/CatamaranLight-regular.fntdata"/><Relationship Id="rId21" Type="http://schemas.openxmlformats.org/officeDocument/2006/relationships/slide" Target="slides/slide17.xml"/><Relationship Id="rId43" Type="http://schemas.openxmlformats.org/officeDocument/2006/relationships/font" Target="fonts/Livvic-boldItalic.fntdata"/><Relationship Id="rId24" Type="http://schemas.openxmlformats.org/officeDocument/2006/relationships/slide" Target="slides/slide20.xml"/><Relationship Id="rId46" Type="http://schemas.openxmlformats.org/officeDocument/2006/relationships/font" Target="fonts/ArialBlack-regular.fntdata"/><Relationship Id="rId23" Type="http://schemas.openxmlformats.org/officeDocument/2006/relationships/slide" Target="slides/slide19.xml"/><Relationship Id="rId45" Type="http://schemas.openxmlformats.org/officeDocument/2006/relationships/font" Target="fonts/CatamaranLigh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atamaran-bold.fntdata"/><Relationship Id="rId30" Type="http://schemas.openxmlformats.org/officeDocument/2006/relationships/font" Target="fonts/Catamaran-regular.fntdata"/><Relationship Id="rId11" Type="http://schemas.openxmlformats.org/officeDocument/2006/relationships/slide" Target="slides/slide7.xml"/><Relationship Id="rId33" Type="http://schemas.openxmlformats.org/officeDocument/2006/relationships/font" Target="fonts/Roboto-bold.fntdata"/><Relationship Id="rId10" Type="http://schemas.openxmlformats.org/officeDocument/2006/relationships/slide" Target="slides/slide6.xml"/><Relationship Id="rId32" Type="http://schemas.openxmlformats.org/officeDocument/2006/relationships/font" Target="fonts/Roboto-regular.fntdata"/><Relationship Id="rId13" Type="http://schemas.openxmlformats.org/officeDocument/2006/relationships/slide" Target="slides/slide9.xml"/><Relationship Id="rId35" Type="http://schemas.openxmlformats.org/officeDocument/2006/relationships/font" Target="fonts/Roboto-boldItalic.fntdata"/><Relationship Id="rId12" Type="http://schemas.openxmlformats.org/officeDocument/2006/relationships/slide" Target="slides/slide8.xml"/><Relationship Id="rId34" Type="http://schemas.openxmlformats.org/officeDocument/2006/relationships/font" Target="fonts/Roboto-italic.fntdata"/><Relationship Id="rId15" Type="http://schemas.openxmlformats.org/officeDocument/2006/relationships/slide" Target="slides/slide11.xml"/><Relationship Id="rId37" Type="http://schemas.openxmlformats.org/officeDocument/2006/relationships/font" Target="fonts/FiraSansExtraCondensedMedium-bold.fntdata"/><Relationship Id="rId14" Type="http://schemas.openxmlformats.org/officeDocument/2006/relationships/slide" Target="slides/slide10.xml"/><Relationship Id="rId36" Type="http://schemas.openxmlformats.org/officeDocument/2006/relationships/font" Target="fonts/FiraSansExtraCondensedMedium-regular.fntdata"/><Relationship Id="rId17" Type="http://schemas.openxmlformats.org/officeDocument/2006/relationships/slide" Target="slides/slide13.xml"/><Relationship Id="rId39" Type="http://schemas.openxmlformats.org/officeDocument/2006/relationships/font" Target="fonts/FiraSansExtraCondensedMedium-boldItalic.fntdata"/><Relationship Id="rId16" Type="http://schemas.openxmlformats.org/officeDocument/2006/relationships/slide" Target="slides/slide12.xml"/><Relationship Id="rId38" Type="http://schemas.openxmlformats.org/officeDocument/2006/relationships/font" Target="fonts/FiraSansExtraCondensedMedium-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005c522227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05c52222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005c52222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005c52222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3e13d9a7e_0_7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3e13d9a7e_0_7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005c52222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005c52222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3e13d9a7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3e13d9a7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005c52222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005c52222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3e13d9a7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3e13d9a7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005c52222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005c52222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005c522227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005c522227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005c52222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005c52222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005c522227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005c522227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005c522227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005c522227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005c522227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005c522227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5158d5a3e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5158d5a3e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005c522227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005c522227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005c522227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005c522227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rgbClr val="434343"/>
                </a:solidFill>
                <a:latin typeface="Catamaran Light"/>
                <a:ea typeface="Catamaran Light"/>
                <a:cs typeface="Catamaran Light"/>
                <a:sym typeface="Catamaran Light"/>
              </a:rPr>
              <a:t>Attention Deficit Hyperactivity Disorder, or ADHD, is a common neurodevelopmental disorder that affects millions of children and adults worldwide. It can manifest in challenges with focus, attention, and impulsivity. While sometimes portrayed as simply excessive energy, ADHD can impact daily life at school, home, and work. By understanding ADHD, we can create better support systems and unlock the potential of those who experience it.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3e13d9a7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3e13d9a7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u="sng">
                <a:solidFill>
                  <a:srgbClr val="3C4043"/>
                </a:solidFill>
                <a:highlight>
                  <a:srgbClr val="FFFFFF"/>
                </a:highlight>
                <a:latin typeface="Roboto"/>
                <a:ea typeface="Roboto"/>
                <a:cs typeface="Roboto"/>
                <a:sym typeface="Roboto"/>
              </a:rPr>
              <a:t>Questionnaires</a:t>
            </a:r>
            <a:r>
              <a:rPr lang="en" sz="1050">
                <a:solidFill>
                  <a:srgbClr val="3C4043"/>
                </a:solidFill>
                <a:highlight>
                  <a:srgbClr val="FFFFFF"/>
                </a:highlight>
                <a:latin typeface="Roboto"/>
                <a:ea typeface="Roboto"/>
                <a:cs typeface="Roboto"/>
                <a:sym typeface="Roboto"/>
              </a:rPr>
              <a:t>: Provide Insights: Answers can reveal patterns and areas for further exploration during a professional evaluation. Self-Reported: Accuracy relies on the patient’s/caregiver’s honest assessment of your experiences.</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u="sng">
                <a:solidFill>
                  <a:srgbClr val="3C4043"/>
                </a:solidFill>
                <a:highlight>
                  <a:srgbClr val="FFFFFF"/>
                </a:highlight>
                <a:latin typeface="Roboto"/>
                <a:ea typeface="Roboto"/>
                <a:cs typeface="Roboto"/>
                <a:sym typeface="Roboto"/>
              </a:rPr>
              <a:t>Interviews</a:t>
            </a:r>
            <a:r>
              <a:rPr lang="en" sz="1050">
                <a:solidFill>
                  <a:srgbClr val="3C4043"/>
                </a:solidFill>
                <a:highlight>
                  <a:srgbClr val="FFFFFF"/>
                </a:highlight>
                <a:latin typeface="Roboto"/>
                <a:ea typeface="Roboto"/>
                <a:cs typeface="Roboto"/>
                <a:sym typeface="Roboto"/>
              </a:rPr>
              <a:t>: Core of Diagnosis: Interviews with a mental health professional are the cornerstone of ADHD evaluation. Interactive Process: Unlike questionnaires, interviews are a two-way street.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u="sng">
                <a:solidFill>
                  <a:srgbClr val="3C4043"/>
                </a:solidFill>
                <a:highlight>
                  <a:srgbClr val="FFFFFF"/>
                </a:highlight>
                <a:latin typeface="Roboto"/>
                <a:ea typeface="Roboto"/>
                <a:cs typeface="Roboto"/>
                <a:sym typeface="Roboto"/>
              </a:rPr>
              <a:t>Physical Examination:</a:t>
            </a:r>
            <a:r>
              <a:rPr lang="en" sz="1050">
                <a:solidFill>
                  <a:srgbClr val="3C4043"/>
                </a:solidFill>
                <a:highlight>
                  <a:srgbClr val="FFFFFF"/>
                </a:highlight>
                <a:latin typeface="Roboto"/>
                <a:ea typeface="Roboto"/>
                <a:cs typeface="Roboto"/>
                <a:sym typeface="Roboto"/>
              </a:rPr>
              <a:t> Ruling Out Other Causes: helps to identify medical conditions that can mimic ADHD symptoms.   Not Diagnostic for ADHD: The exam itself cannot diagnose ADHD. It's focused on general health and ruling out alternative explanations.</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5465e7bc0b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465e7bc0b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005c522227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005c522227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005c522227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005c522227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005c52222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005c52222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9" name="Shape 9"/>
        <p:cNvGrpSpPr/>
        <p:nvPr/>
      </p:nvGrpSpPr>
      <p:grpSpPr>
        <a:xfrm>
          <a:off x="0" y="0"/>
          <a:ext cx="0" cy="0"/>
          <a:chOff x="0" y="0"/>
          <a:chExt cx="0" cy="0"/>
        </a:xfrm>
      </p:grpSpPr>
      <p:sp>
        <p:nvSpPr>
          <p:cNvPr id="10" name="Google Shape;10;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 name="Google Shape;11;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71" name="Shape 71"/>
        <p:cNvGrpSpPr/>
        <p:nvPr/>
      </p:nvGrpSpPr>
      <p:grpSpPr>
        <a:xfrm>
          <a:off x="0" y="0"/>
          <a:ext cx="0" cy="0"/>
          <a:chOff x="0" y="0"/>
          <a:chExt cx="0" cy="0"/>
        </a:xfrm>
      </p:grpSpPr>
      <p:sp>
        <p:nvSpPr>
          <p:cNvPr id="72" name="Google Shape;7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
        <p:nvSpPr>
          <p:cNvPr id="73" name="Google Shape;73;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74" name="Shape 74"/>
        <p:cNvGrpSpPr/>
        <p:nvPr/>
      </p:nvGrpSpPr>
      <p:grpSpPr>
        <a:xfrm>
          <a:off x="0" y="0"/>
          <a:ext cx="0" cy="0"/>
          <a:chOff x="0" y="0"/>
          <a:chExt cx="0" cy="0"/>
        </a:xfrm>
      </p:grpSpPr>
      <p:sp>
        <p:nvSpPr>
          <p:cNvPr id="75" name="Google Shape;75;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6" name="Google Shape;76;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78" name="Shape 78"/>
        <p:cNvGrpSpPr/>
        <p:nvPr/>
      </p:nvGrpSpPr>
      <p:grpSpPr>
        <a:xfrm>
          <a:off x="0" y="0"/>
          <a:ext cx="0" cy="0"/>
          <a:chOff x="0" y="0"/>
          <a:chExt cx="0" cy="0"/>
        </a:xfrm>
      </p:grpSpPr>
      <p:sp>
        <p:nvSpPr>
          <p:cNvPr id="79" name="Google Shape;79;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0" name="Google Shape;80;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1" name="Google Shape;81;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2" name="Google Shape;82;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3" name="Google Shape;83;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84" name="Google Shape;84;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85" name="Google Shape;85;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6" name="Google Shape;86;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8" name="Google Shape;88;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9" name="Google Shape;89;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0" name="Google Shape;90;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91" name="Google Shape;91;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92" name="Google Shape;92;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93" name="Shape 93"/>
        <p:cNvGrpSpPr/>
        <p:nvPr/>
      </p:nvGrpSpPr>
      <p:grpSpPr>
        <a:xfrm>
          <a:off x="0" y="0"/>
          <a:ext cx="0" cy="0"/>
          <a:chOff x="0" y="0"/>
          <a:chExt cx="0" cy="0"/>
        </a:xfrm>
      </p:grpSpPr>
      <p:sp>
        <p:nvSpPr>
          <p:cNvPr id="94" name="Google Shape;94;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5" name="Google Shape;95;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96" name="Shape 96"/>
        <p:cNvGrpSpPr/>
        <p:nvPr/>
      </p:nvGrpSpPr>
      <p:grpSpPr>
        <a:xfrm>
          <a:off x="0" y="0"/>
          <a:ext cx="0" cy="0"/>
          <a:chOff x="0" y="0"/>
          <a:chExt cx="0" cy="0"/>
        </a:xfrm>
      </p:grpSpPr>
      <p:sp>
        <p:nvSpPr>
          <p:cNvPr id="97" name="Google Shape;97;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8" name="Google Shape;98;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9" name="Google Shape;99;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0" name="Google Shape;100;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1" name="Google Shape;101;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2" name="Google Shape;102;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103" name="Shape 103"/>
        <p:cNvGrpSpPr/>
        <p:nvPr/>
      </p:nvGrpSpPr>
      <p:grpSpPr>
        <a:xfrm>
          <a:off x="0" y="0"/>
          <a:ext cx="0" cy="0"/>
          <a:chOff x="0" y="0"/>
          <a:chExt cx="0" cy="0"/>
        </a:xfrm>
      </p:grpSpPr>
      <p:sp>
        <p:nvSpPr>
          <p:cNvPr id="104" name="Google Shape;104;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105" name="Google Shape;105;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6" name="Google Shape;106;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107" name="Shape 107"/>
        <p:cNvGrpSpPr/>
        <p:nvPr/>
      </p:nvGrpSpPr>
      <p:grpSpPr>
        <a:xfrm>
          <a:off x="0" y="0"/>
          <a:ext cx="0" cy="0"/>
          <a:chOff x="0" y="0"/>
          <a:chExt cx="0" cy="0"/>
        </a:xfrm>
      </p:grpSpPr>
      <p:sp>
        <p:nvSpPr>
          <p:cNvPr id="108" name="Google Shape;108;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09" name="Google Shape;109;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10" name="Google Shape;110;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11" name="Google Shape;111;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12" name="Google Shape;112;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13" name="Google Shape;113;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14" name="Google Shape;114;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5" name="Google Shape;115;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116" name="Shape 116"/>
        <p:cNvGrpSpPr/>
        <p:nvPr/>
      </p:nvGrpSpPr>
      <p:grpSpPr>
        <a:xfrm>
          <a:off x="0" y="0"/>
          <a:ext cx="0" cy="0"/>
          <a:chOff x="0" y="0"/>
          <a:chExt cx="0" cy="0"/>
        </a:xfrm>
      </p:grpSpPr>
      <p:sp>
        <p:nvSpPr>
          <p:cNvPr id="117" name="Google Shape;117;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8" name="Google Shape;118;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19" name="Google Shape;119;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0" name="Google Shape;120;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21" name="Google Shape;121;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22" name="Google Shape;12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23" name="Shape 123"/>
        <p:cNvGrpSpPr/>
        <p:nvPr/>
      </p:nvGrpSpPr>
      <p:grpSpPr>
        <a:xfrm>
          <a:off x="0" y="0"/>
          <a:ext cx="0" cy="0"/>
          <a:chOff x="0" y="0"/>
          <a:chExt cx="0" cy="0"/>
        </a:xfrm>
      </p:grpSpPr>
      <p:sp>
        <p:nvSpPr>
          <p:cNvPr id="124" name="Google Shape;124;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25" name="Google Shape;125;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
        <p:nvSpPr>
          <p:cNvPr id="126" name="Google Shape;12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27" name="Shape 127"/>
        <p:cNvGrpSpPr/>
        <p:nvPr/>
      </p:nvGrpSpPr>
      <p:grpSpPr>
        <a:xfrm>
          <a:off x="0" y="0"/>
          <a:ext cx="0" cy="0"/>
          <a:chOff x="0" y="0"/>
          <a:chExt cx="0" cy="0"/>
        </a:xfrm>
      </p:grpSpPr>
      <p:sp>
        <p:nvSpPr>
          <p:cNvPr id="128" name="Google Shape;128;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29" name="Google Shape;129;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0" name="Google Shape;130;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3" name="Shape 13"/>
        <p:cNvGrpSpPr/>
        <p:nvPr/>
      </p:nvGrpSpPr>
      <p:grpSpPr>
        <a:xfrm>
          <a:off x="0" y="0"/>
          <a:ext cx="0" cy="0"/>
          <a:chOff x="0" y="0"/>
          <a:chExt cx="0" cy="0"/>
        </a:xfrm>
      </p:grpSpPr>
      <p:sp>
        <p:nvSpPr>
          <p:cNvPr id="14" name="Google Shape;14;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5" name="Google Shape;15;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6" name="Google Shape;16;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8" name="Google Shape;18;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9" name="Google Shape;19;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1" name="Google Shape;21;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2" name="Google Shape;22;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4" name="Google Shape;24;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5" name="Google Shape;25;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6" name="Google Shape;26;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7" name="Google Shape;27;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8" name="Google Shape;28;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9" name="Google Shape;29;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31" name="Shape 131"/>
        <p:cNvGrpSpPr/>
        <p:nvPr/>
      </p:nvGrpSpPr>
      <p:grpSpPr>
        <a:xfrm>
          <a:off x="0" y="0"/>
          <a:ext cx="0" cy="0"/>
          <a:chOff x="0" y="0"/>
          <a:chExt cx="0" cy="0"/>
        </a:xfrm>
      </p:grpSpPr>
      <p:sp>
        <p:nvSpPr>
          <p:cNvPr id="132" name="Google Shape;13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33" name="Google Shape;13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4" name="Google Shape;13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
        <p:nvSpPr>
          <p:cNvPr id="135" name="Google Shape;135;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31" name="Shape 31"/>
        <p:cNvGrpSpPr/>
        <p:nvPr/>
      </p:nvGrpSpPr>
      <p:grpSpPr>
        <a:xfrm>
          <a:off x="0" y="0"/>
          <a:ext cx="0" cy="0"/>
          <a:chOff x="0" y="0"/>
          <a:chExt cx="0" cy="0"/>
        </a:xfrm>
      </p:grpSpPr>
      <p:sp>
        <p:nvSpPr>
          <p:cNvPr id="32" name="Google Shape;32;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3" name="Google Shape;33;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
        <p:nvSpPr>
          <p:cNvPr id="34" name="Google Shape;34;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5" name="Shape 35"/>
        <p:cNvGrpSpPr/>
        <p:nvPr/>
      </p:nvGrpSpPr>
      <p:grpSpPr>
        <a:xfrm>
          <a:off x="0" y="0"/>
          <a:ext cx="0" cy="0"/>
          <a:chOff x="0" y="0"/>
          <a:chExt cx="0" cy="0"/>
        </a:xfrm>
      </p:grpSpPr>
      <p:sp>
        <p:nvSpPr>
          <p:cNvPr id="36" name="Google Shape;36;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9" name="Google Shape;39;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0" name="Google Shape;40;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1" name="Google Shape;41;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2" name="Google Shape;42;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3" name="Google Shape;43;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4" name="Google Shape;44;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5" name="Google Shape;45;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6" name="Shape 46"/>
        <p:cNvGrpSpPr/>
        <p:nvPr/>
      </p:nvGrpSpPr>
      <p:grpSpPr>
        <a:xfrm>
          <a:off x="0" y="0"/>
          <a:ext cx="0" cy="0"/>
          <a:chOff x="0" y="0"/>
          <a:chExt cx="0" cy="0"/>
        </a:xfrm>
      </p:grpSpPr>
      <p:sp>
        <p:nvSpPr>
          <p:cNvPr id="47" name="Google Shape;47;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9" name="Google Shape;49;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50" name="Google Shape;50;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51" name="Google Shape;51;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2" name="Google Shape;52;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53" name="Google Shape;53;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54" name="Google Shape;54;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55" name="Shape 55"/>
        <p:cNvGrpSpPr/>
        <p:nvPr/>
      </p:nvGrpSpPr>
      <p:grpSpPr>
        <a:xfrm>
          <a:off x="0" y="0"/>
          <a:ext cx="0" cy="0"/>
          <a:chOff x="0" y="0"/>
          <a:chExt cx="0" cy="0"/>
        </a:xfrm>
      </p:grpSpPr>
      <p:sp>
        <p:nvSpPr>
          <p:cNvPr id="56" name="Google Shape;56;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7" name="Google Shape;57;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
        <p:nvSpPr>
          <p:cNvPr id="58" name="Google Shape;58;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9" name="Shape 59"/>
        <p:cNvGrpSpPr/>
        <p:nvPr/>
      </p:nvGrpSpPr>
      <p:grpSpPr>
        <a:xfrm>
          <a:off x="0" y="0"/>
          <a:ext cx="0" cy="0"/>
          <a:chOff x="0" y="0"/>
          <a:chExt cx="0" cy="0"/>
        </a:xfrm>
      </p:grpSpPr>
      <p:sp>
        <p:nvSpPr>
          <p:cNvPr id="60" name="Google Shape;60;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1" name="Google Shape;61;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
        <p:nvSpPr>
          <p:cNvPr id="62" name="Google Shape;62;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63" name="Shape 63"/>
        <p:cNvGrpSpPr/>
        <p:nvPr/>
      </p:nvGrpSpPr>
      <p:grpSpPr>
        <a:xfrm>
          <a:off x="0" y="0"/>
          <a:ext cx="0" cy="0"/>
          <a:chOff x="0" y="0"/>
          <a:chExt cx="0" cy="0"/>
        </a:xfrm>
      </p:grpSpPr>
      <p:sp>
        <p:nvSpPr>
          <p:cNvPr id="64" name="Google Shape;64;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5" name="Google Shape;65;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66" name="Google Shape;66;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67" name="Shape 67"/>
        <p:cNvGrpSpPr/>
        <p:nvPr/>
      </p:nvGrpSpPr>
      <p:grpSpPr>
        <a:xfrm>
          <a:off x="0" y="0"/>
          <a:ext cx="0" cy="0"/>
          <a:chOff x="0" y="0"/>
          <a:chExt cx="0" cy="0"/>
        </a:xfrm>
      </p:grpSpPr>
      <p:sp>
        <p:nvSpPr>
          <p:cNvPr id="68" name="Google Shape;68;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9" name="Google Shape;69;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70" name="Google Shape;70;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Catamaran Light"/>
                <a:ea typeface="Catamaran Light"/>
                <a:cs typeface="Catamaran Light"/>
                <a:sym typeface="Catamaran Light"/>
              </a:defRPr>
            </a:lvl1pPr>
            <a:lvl2pPr lvl="1" algn="r">
              <a:buNone/>
              <a:defRPr sz="1300">
                <a:solidFill>
                  <a:schemeClr val="dk1"/>
                </a:solidFill>
                <a:latin typeface="Catamaran Light"/>
                <a:ea typeface="Catamaran Light"/>
                <a:cs typeface="Catamaran Light"/>
                <a:sym typeface="Catamaran Light"/>
              </a:defRPr>
            </a:lvl2pPr>
            <a:lvl3pPr lvl="2" algn="r">
              <a:buNone/>
              <a:defRPr sz="1300">
                <a:solidFill>
                  <a:schemeClr val="dk1"/>
                </a:solidFill>
                <a:latin typeface="Catamaran Light"/>
                <a:ea typeface="Catamaran Light"/>
                <a:cs typeface="Catamaran Light"/>
                <a:sym typeface="Catamaran Light"/>
              </a:defRPr>
            </a:lvl3pPr>
            <a:lvl4pPr lvl="3" algn="r">
              <a:buNone/>
              <a:defRPr sz="1300">
                <a:solidFill>
                  <a:schemeClr val="dk1"/>
                </a:solidFill>
                <a:latin typeface="Catamaran Light"/>
                <a:ea typeface="Catamaran Light"/>
                <a:cs typeface="Catamaran Light"/>
                <a:sym typeface="Catamaran Light"/>
              </a:defRPr>
            </a:lvl4pPr>
            <a:lvl5pPr lvl="4" algn="r">
              <a:buNone/>
              <a:defRPr sz="1300">
                <a:solidFill>
                  <a:schemeClr val="dk1"/>
                </a:solidFill>
                <a:latin typeface="Catamaran Light"/>
                <a:ea typeface="Catamaran Light"/>
                <a:cs typeface="Catamaran Light"/>
                <a:sym typeface="Catamaran Light"/>
              </a:defRPr>
            </a:lvl5pPr>
            <a:lvl6pPr lvl="5" algn="r">
              <a:buNone/>
              <a:defRPr sz="1300">
                <a:solidFill>
                  <a:schemeClr val="dk1"/>
                </a:solidFill>
                <a:latin typeface="Catamaran Light"/>
                <a:ea typeface="Catamaran Light"/>
                <a:cs typeface="Catamaran Light"/>
                <a:sym typeface="Catamaran Light"/>
              </a:defRPr>
            </a:lvl6pPr>
            <a:lvl7pPr lvl="6" algn="r">
              <a:buNone/>
              <a:defRPr sz="1300">
                <a:solidFill>
                  <a:schemeClr val="dk1"/>
                </a:solidFill>
                <a:latin typeface="Catamaran Light"/>
                <a:ea typeface="Catamaran Light"/>
                <a:cs typeface="Catamaran Light"/>
                <a:sym typeface="Catamaran Light"/>
              </a:defRPr>
            </a:lvl7pPr>
            <a:lvl8pPr lvl="7" algn="r">
              <a:buNone/>
              <a:defRPr sz="1300">
                <a:solidFill>
                  <a:schemeClr val="dk1"/>
                </a:solidFill>
                <a:latin typeface="Catamaran Light"/>
                <a:ea typeface="Catamaran Light"/>
                <a:cs typeface="Catamaran Light"/>
                <a:sym typeface="Catamaran Light"/>
              </a:defRPr>
            </a:lvl8pPr>
            <a:lvl9pPr lvl="8" algn="r">
              <a:buNone/>
              <a:defRPr sz="1300">
                <a:solidFill>
                  <a:schemeClr val="dk1"/>
                </a:solidFill>
                <a:latin typeface="Catamaran Light"/>
                <a:ea typeface="Catamaran Light"/>
                <a:cs typeface="Catamaran Light"/>
                <a:sym typeface="Catamaran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9.png"/><Relationship Id="rId5"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32.png"/><Relationship Id="rId5" Type="http://schemas.openxmlformats.org/officeDocument/2006/relationships/image" Target="../media/image26.png"/><Relationship Id="rId6" Type="http://schemas.openxmlformats.org/officeDocument/2006/relationships/image" Target="../media/image20.png"/><Relationship Id="rId7"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6.jp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8.jp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1.png"/><Relationship Id="rId4" Type="http://schemas.openxmlformats.org/officeDocument/2006/relationships/image" Target="../media/image31.png"/><Relationship Id="rId5"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6.png"/><Relationship Id="rId4" Type="http://schemas.openxmlformats.org/officeDocument/2006/relationships/image" Target="../media/image52.png"/><Relationship Id="rId9"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39.png"/><Relationship Id="rId7" Type="http://schemas.openxmlformats.org/officeDocument/2006/relationships/image" Target="../media/image37.png"/><Relationship Id="rId8"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48.png"/><Relationship Id="rId4" Type="http://schemas.openxmlformats.org/officeDocument/2006/relationships/image" Target="../media/image38.png"/><Relationship Id="rId5" Type="http://schemas.openxmlformats.org/officeDocument/2006/relationships/image" Target="../media/image47.png"/><Relationship Id="rId6" Type="http://schemas.openxmlformats.org/officeDocument/2006/relationships/hyperlink" Target="https://www.youtube.com/watch?v=bEg4kmK2Sv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2.png"/><Relationship Id="rId6"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9" name="Shape 139"/>
        <p:cNvGrpSpPr/>
        <p:nvPr/>
      </p:nvGrpSpPr>
      <p:grpSpPr>
        <a:xfrm>
          <a:off x="0" y="0"/>
          <a:ext cx="0" cy="0"/>
          <a:chOff x="0" y="0"/>
          <a:chExt cx="0" cy="0"/>
        </a:xfrm>
      </p:grpSpPr>
      <p:pic>
        <p:nvPicPr>
          <p:cNvPr id="140" name="Google Shape;140;p22"/>
          <p:cNvPicPr preferRelativeResize="0"/>
          <p:nvPr/>
        </p:nvPicPr>
        <p:blipFill>
          <a:blip r:embed="rId3">
            <a:alphaModFix/>
          </a:blip>
          <a:stretch>
            <a:fillRect/>
          </a:stretch>
        </p:blipFill>
        <p:spPr>
          <a:xfrm>
            <a:off x="2214600" y="0"/>
            <a:ext cx="6929401" cy="5143500"/>
          </a:xfrm>
          <a:prstGeom prst="rect">
            <a:avLst/>
          </a:prstGeom>
          <a:noFill/>
          <a:ln>
            <a:noFill/>
          </a:ln>
        </p:spPr>
      </p:pic>
      <p:sp>
        <p:nvSpPr>
          <p:cNvPr id="141" name="Google Shape;141;p22"/>
          <p:cNvSpPr/>
          <p:nvPr/>
        </p:nvSpPr>
        <p:spPr>
          <a:xfrm rot="5400000">
            <a:off x="1883200" y="-414825"/>
            <a:ext cx="3358800" cy="5738400"/>
          </a:xfrm>
          <a:prstGeom prst="rect">
            <a:avLst/>
          </a:prstGeom>
          <a:solidFill>
            <a:schemeClr val="accent1">
              <a:alpha val="86160"/>
            </a:schemeClr>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txBox="1"/>
          <p:nvPr>
            <p:ph idx="1" type="subTitle"/>
          </p:nvPr>
        </p:nvSpPr>
        <p:spPr>
          <a:xfrm>
            <a:off x="800525" y="3229500"/>
            <a:ext cx="2402100" cy="717000"/>
          </a:xfrm>
          <a:prstGeom prst="rect">
            <a:avLst/>
          </a:prstGeom>
          <a:effectLst>
            <a:outerShdw blurRad="57150" rotWithShape="0" algn="bl" dir="5400000" dist="571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Catamaran"/>
              <a:ea typeface="Catamaran"/>
              <a:cs typeface="Catamaran"/>
              <a:sym typeface="Catamaran"/>
            </a:endParaRPr>
          </a:p>
          <a:p>
            <a:pPr indent="0" lvl="0" marL="0" rtl="0" algn="ctr">
              <a:spcBef>
                <a:spcPts val="0"/>
              </a:spcBef>
              <a:spcAft>
                <a:spcPts val="0"/>
              </a:spcAft>
              <a:buNone/>
            </a:pPr>
            <a:r>
              <a:t/>
            </a:r>
            <a:endParaRPr b="1">
              <a:solidFill>
                <a:schemeClr val="lt1"/>
              </a:solidFill>
              <a:latin typeface="Catamaran"/>
              <a:ea typeface="Catamaran"/>
              <a:cs typeface="Catamaran"/>
              <a:sym typeface="Catamaran"/>
            </a:endParaRPr>
          </a:p>
          <a:p>
            <a:pPr indent="0" lvl="0" marL="0" rtl="0" algn="ctr">
              <a:spcBef>
                <a:spcPts val="0"/>
              </a:spcBef>
              <a:spcAft>
                <a:spcPts val="0"/>
              </a:spcAft>
              <a:buClr>
                <a:srgbClr val="000000"/>
              </a:buClr>
              <a:buSzPts val="1100"/>
              <a:buFont typeface="Arial"/>
              <a:buNone/>
            </a:pPr>
            <a:r>
              <a:t/>
            </a:r>
            <a:endParaRPr b="1">
              <a:solidFill>
                <a:schemeClr val="lt1"/>
              </a:solidFill>
              <a:latin typeface="Catamaran"/>
              <a:ea typeface="Catamaran"/>
              <a:cs typeface="Catamaran"/>
              <a:sym typeface="Catamaran"/>
            </a:endParaRPr>
          </a:p>
          <a:p>
            <a:pPr indent="0" lvl="0" marL="0" rtl="0" algn="ctr">
              <a:spcBef>
                <a:spcPts val="0"/>
              </a:spcBef>
              <a:spcAft>
                <a:spcPts val="0"/>
              </a:spcAft>
              <a:buNone/>
            </a:pPr>
            <a:r>
              <a:rPr b="1" lang="en">
                <a:solidFill>
                  <a:schemeClr val="lt1"/>
                </a:solidFill>
                <a:latin typeface="Catamaran"/>
                <a:ea typeface="Catamaran"/>
                <a:cs typeface="Catamaran"/>
                <a:sym typeface="Catamaran"/>
              </a:rPr>
              <a:t>Safwan Halabi - 213784127</a:t>
            </a:r>
            <a:endParaRPr b="1">
              <a:solidFill>
                <a:schemeClr val="lt1"/>
              </a:solidFill>
              <a:latin typeface="Catamaran"/>
              <a:ea typeface="Catamaran"/>
              <a:cs typeface="Catamaran"/>
              <a:sym typeface="Catamaran"/>
            </a:endParaRPr>
          </a:p>
          <a:p>
            <a:pPr indent="0" lvl="0" marL="0" rtl="0" algn="ctr">
              <a:spcBef>
                <a:spcPts val="0"/>
              </a:spcBef>
              <a:spcAft>
                <a:spcPts val="0"/>
              </a:spcAft>
              <a:buNone/>
            </a:pPr>
            <a:r>
              <a:rPr b="1" lang="en">
                <a:solidFill>
                  <a:schemeClr val="lt1"/>
                </a:solidFill>
                <a:latin typeface="Catamaran"/>
                <a:ea typeface="Catamaran"/>
                <a:cs typeface="Catamaran"/>
                <a:sym typeface="Catamaran"/>
              </a:rPr>
              <a:t>Bishara Bisharat - 208261990</a:t>
            </a:r>
            <a:endParaRPr b="1">
              <a:solidFill>
                <a:schemeClr val="lt1"/>
              </a:solidFill>
              <a:latin typeface="Catamaran"/>
              <a:ea typeface="Catamaran"/>
              <a:cs typeface="Catamaran"/>
              <a:sym typeface="Catamaran"/>
            </a:endParaRPr>
          </a:p>
          <a:p>
            <a:pPr indent="0" lvl="0" marL="0" rtl="0" algn="ctr">
              <a:spcBef>
                <a:spcPts val="0"/>
              </a:spcBef>
              <a:spcAft>
                <a:spcPts val="0"/>
              </a:spcAft>
              <a:buNone/>
            </a:pPr>
            <a:r>
              <a:t/>
            </a:r>
            <a:endParaRPr b="1">
              <a:solidFill>
                <a:schemeClr val="lt1"/>
              </a:solidFill>
              <a:latin typeface="Catamaran"/>
              <a:ea typeface="Catamaran"/>
              <a:cs typeface="Catamaran"/>
              <a:sym typeface="Catamaran"/>
            </a:endParaRPr>
          </a:p>
          <a:p>
            <a:pPr indent="0" lvl="0" marL="0" rtl="0" algn="ctr">
              <a:spcBef>
                <a:spcPts val="0"/>
              </a:spcBef>
              <a:spcAft>
                <a:spcPts val="0"/>
              </a:spcAft>
              <a:buNone/>
            </a:pPr>
            <a:r>
              <a:rPr b="1" lang="en">
                <a:solidFill>
                  <a:schemeClr val="lt1"/>
                </a:solidFill>
                <a:latin typeface="Catamaran"/>
                <a:ea typeface="Catamaran"/>
                <a:cs typeface="Catamaran"/>
                <a:sym typeface="Catamaran"/>
              </a:rPr>
              <a:t>Supervisor - Dr. Natali Levi</a:t>
            </a:r>
            <a:endParaRPr b="1">
              <a:solidFill>
                <a:schemeClr val="lt1"/>
              </a:solidFill>
              <a:latin typeface="Catamaran"/>
              <a:ea typeface="Catamaran"/>
              <a:cs typeface="Catamaran"/>
              <a:sym typeface="Catamaran"/>
            </a:endParaRPr>
          </a:p>
        </p:txBody>
      </p:sp>
      <p:sp>
        <p:nvSpPr>
          <p:cNvPr id="143" name="Google Shape;143;p22"/>
          <p:cNvSpPr txBox="1"/>
          <p:nvPr>
            <p:ph type="ctrTitle"/>
          </p:nvPr>
        </p:nvSpPr>
        <p:spPr>
          <a:xfrm>
            <a:off x="693400" y="1318575"/>
            <a:ext cx="5541900" cy="1782300"/>
          </a:xfrm>
          <a:prstGeom prst="rect">
            <a:avLst/>
          </a:prstGeom>
          <a:effectLst>
            <a:outerShdw blurRad="57150" rotWithShape="0" algn="bl" dir="5400000" dist="571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sz="3400">
                <a:solidFill>
                  <a:schemeClr val="lt1"/>
                </a:solidFill>
                <a:latin typeface="Arial Black"/>
                <a:ea typeface="Arial Black"/>
                <a:cs typeface="Arial Black"/>
                <a:sym typeface="Arial Black"/>
              </a:rPr>
              <a:t>Capstone Project</a:t>
            </a:r>
            <a:endParaRPr sz="3400">
              <a:solidFill>
                <a:schemeClr val="lt1"/>
              </a:solidFill>
              <a:latin typeface="Arial Black"/>
              <a:ea typeface="Arial Black"/>
              <a:cs typeface="Arial Black"/>
              <a:sym typeface="Arial Black"/>
            </a:endParaRPr>
          </a:p>
          <a:p>
            <a:pPr indent="0" lvl="0" marL="0" rtl="0" algn="l">
              <a:spcBef>
                <a:spcPts val="0"/>
              </a:spcBef>
              <a:spcAft>
                <a:spcPts val="0"/>
              </a:spcAft>
              <a:buNone/>
            </a:pPr>
            <a:r>
              <a:rPr lang="en" sz="3400">
                <a:solidFill>
                  <a:schemeClr val="lt1"/>
                </a:solidFill>
                <a:latin typeface="Arial Black"/>
                <a:ea typeface="Arial Black"/>
                <a:cs typeface="Arial Black"/>
                <a:sym typeface="Arial Black"/>
              </a:rPr>
              <a:t>NODUS - ADHD Symptom Detection</a:t>
            </a:r>
            <a:endParaRPr sz="3400">
              <a:solidFill>
                <a:schemeClr val="lt1"/>
              </a:solidFill>
              <a:latin typeface="Arial Black"/>
              <a:ea typeface="Arial Black"/>
              <a:cs typeface="Arial Black"/>
              <a:sym typeface="Arial Black"/>
            </a:endParaRPr>
          </a:p>
          <a:p>
            <a:pPr indent="0" lvl="0" marL="0" rtl="0" algn="l">
              <a:spcBef>
                <a:spcPts val="0"/>
              </a:spcBef>
              <a:spcAft>
                <a:spcPts val="0"/>
              </a:spcAft>
              <a:buNone/>
            </a:pPr>
            <a:r>
              <a:rPr lang="en" sz="2500">
                <a:solidFill>
                  <a:schemeClr val="lt1"/>
                </a:solidFill>
                <a:latin typeface="Arial Black"/>
                <a:ea typeface="Arial Black"/>
                <a:cs typeface="Arial Black"/>
                <a:sym typeface="Arial Black"/>
              </a:rPr>
              <a:t>24</a:t>
            </a:r>
            <a:r>
              <a:rPr lang="en" sz="2500">
                <a:solidFill>
                  <a:schemeClr val="lt1"/>
                </a:solidFill>
                <a:latin typeface="Arial Black"/>
                <a:ea typeface="Arial Black"/>
                <a:cs typeface="Arial Black"/>
                <a:sym typeface="Arial Black"/>
              </a:rPr>
              <a:t> </a:t>
            </a:r>
            <a:r>
              <a:rPr lang="en" sz="2500">
                <a:solidFill>
                  <a:schemeClr val="lt1"/>
                </a:solidFill>
                <a:latin typeface="Arial Black"/>
                <a:ea typeface="Arial Black"/>
                <a:cs typeface="Arial Black"/>
                <a:sym typeface="Arial Black"/>
              </a:rPr>
              <a:t>-</a:t>
            </a:r>
            <a:r>
              <a:rPr lang="en" sz="2500">
                <a:solidFill>
                  <a:schemeClr val="lt1"/>
                </a:solidFill>
                <a:latin typeface="Arial Black"/>
                <a:ea typeface="Arial Black"/>
                <a:cs typeface="Arial Black"/>
                <a:sym typeface="Arial Black"/>
              </a:rPr>
              <a:t> 1 -</a:t>
            </a:r>
            <a:r>
              <a:rPr lang="en" sz="2500">
                <a:solidFill>
                  <a:schemeClr val="lt1"/>
                </a:solidFill>
                <a:latin typeface="Arial Black"/>
                <a:ea typeface="Arial Black"/>
                <a:cs typeface="Arial Black"/>
                <a:sym typeface="Arial Black"/>
              </a:rPr>
              <a:t> D - 6</a:t>
            </a:r>
            <a:endParaRPr sz="2500">
              <a:solidFill>
                <a:schemeClr val="lt1"/>
              </a:solidFill>
              <a:latin typeface="Arial Black"/>
              <a:ea typeface="Arial Black"/>
              <a:cs typeface="Arial Black"/>
              <a:sym typeface="Arial Black"/>
            </a:endParaRPr>
          </a:p>
        </p:txBody>
      </p:sp>
      <p:pic>
        <p:nvPicPr>
          <p:cNvPr id="144" name="Google Shape;144;p22"/>
          <p:cNvPicPr preferRelativeResize="0"/>
          <p:nvPr/>
        </p:nvPicPr>
        <p:blipFill>
          <a:blip r:embed="rId4">
            <a:alphaModFix/>
          </a:blip>
          <a:stretch>
            <a:fillRect/>
          </a:stretch>
        </p:blipFill>
        <p:spPr>
          <a:xfrm>
            <a:off x="4582825" y="3724350"/>
            <a:ext cx="4313625" cy="10231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145" name="Google Shape;145;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solidFill>
                  <a:srgbClr val="000000"/>
                </a:solidFill>
                <a:latin typeface="Catamaran"/>
                <a:ea typeface="Catamaran"/>
                <a:cs typeface="Catamaran"/>
                <a:sym typeface="Catamaran"/>
              </a:rPr>
              <a:t>‹#›</a:t>
            </a:fld>
            <a:endParaRPr b="1" sz="1500">
              <a:solidFill>
                <a:srgbClr val="000000"/>
              </a:solidFill>
              <a:latin typeface="Catamaran"/>
              <a:ea typeface="Catamaran"/>
              <a:cs typeface="Catamaran"/>
              <a:sym typeface="Catamar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68" name="Shape 268"/>
        <p:cNvGrpSpPr/>
        <p:nvPr/>
      </p:nvGrpSpPr>
      <p:grpSpPr>
        <a:xfrm>
          <a:off x="0" y="0"/>
          <a:ext cx="0" cy="0"/>
          <a:chOff x="0" y="0"/>
          <a:chExt cx="0" cy="0"/>
        </a:xfrm>
      </p:grpSpPr>
      <p:sp>
        <p:nvSpPr>
          <p:cNvPr id="269" name="Google Shape;269;p31"/>
          <p:cNvSpPr/>
          <p:nvPr/>
        </p:nvSpPr>
        <p:spPr>
          <a:xfrm>
            <a:off x="0" y="0"/>
            <a:ext cx="1329600" cy="5143500"/>
          </a:xfrm>
          <a:prstGeom prst="rect">
            <a:avLst/>
          </a:prstGeom>
          <a:solidFill>
            <a:schemeClr val="accent1">
              <a:alpha val="732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p:nvPr/>
        </p:nvSpPr>
        <p:spPr>
          <a:xfrm>
            <a:off x="7695500" y="0"/>
            <a:ext cx="1448400" cy="5180700"/>
          </a:xfrm>
          <a:prstGeom prst="rect">
            <a:avLst/>
          </a:prstGeom>
          <a:solidFill>
            <a:schemeClr val="accent1">
              <a:alpha val="732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1"/>
          <p:cNvSpPr txBox="1"/>
          <p:nvPr>
            <p:ph type="ctrTitle"/>
          </p:nvPr>
        </p:nvSpPr>
        <p:spPr>
          <a:xfrm rot="5400000">
            <a:off x="7215306" y="2329022"/>
            <a:ext cx="24498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Major Components</a:t>
            </a:r>
            <a:endParaRPr>
              <a:solidFill>
                <a:schemeClr val="lt1"/>
              </a:solidFill>
            </a:endParaRPr>
          </a:p>
        </p:txBody>
      </p:sp>
      <p:sp>
        <p:nvSpPr>
          <p:cNvPr id="272" name="Google Shape;272;p31"/>
          <p:cNvSpPr txBox="1"/>
          <p:nvPr/>
        </p:nvSpPr>
        <p:spPr>
          <a:xfrm>
            <a:off x="1597300" y="1454725"/>
            <a:ext cx="3000000" cy="335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tamaran Light"/>
                <a:ea typeface="Catamaran Light"/>
                <a:cs typeface="Catamaran Light"/>
                <a:sym typeface="Catamaran Light"/>
              </a:rPr>
              <a:t>Vocal analysis for ADHD is a developing field that examines how a person with ADHD speaks in order to potentially identify signs of the disorder.</a:t>
            </a:r>
            <a:endParaRPr sz="1200">
              <a:latin typeface="Catamaran Light"/>
              <a:ea typeface="Catamaran Light"/>
              <a:cs typeface="Catamaran Light"/>
              <a:sym typeface="Catamaran Light"/>
            </a:endParaRPr>
          </a:p>
          <a:p>
            <a:pPr indent="0" lvl="0" marL="0" rtl="0" algn="l">
              <a:spcBef>
                <a:spcPts val="1000"/>
              </a:spcBef>
              <a:spcAft>
                <a:spcPts val="0"/>
              </a:spcAft>
              <a:buNone/>
            </a:pPr>
            <a:r>
              <a:rPr lang="en" sz="1200">
                <a:latin typeface="Catamaran Light"/>
                <a:ea typeface="Catamaran Light"/>
                <a:cs typeface="Catamaran Light"/>
                <a:sym typeface="Catamaran Light"/>
              </a:rPr>
              <a:t>What is analyzed: Researchers look at characteristics of a person's voice, such as pitch, loudness, and steadiness. The metrics we have chosen are: </a:t>
            </a:r>
            <a:endParaRPr sz="1200">
              <a:latin typeface="Catamaran Light"/>
              <a:ea typeface="Catamaran Light"/>
              <a:cs typeface="Catamaran Light"/>
              <a:sym typeface="Catamaran Light"/>
            </a:endParaRPr>
          </a:p>
          <a:p>
            <a:pPr indent="-304800" lvl="0" marL="457200" rtl="0" algn="l">
              <a:spcBef>
                <a:spcPts val="1000"/>
              </a:spcBef>
              <a:spcAft>
                <a:spcPts val="0"/>
              </a:spcAft>
              <a:buSzPts val="1200"/>
              <a:buFont typeface="Catamaran Light"/>
              <a:buChar char="●"/>
            </a:pPr>
            <a:r>
              <a:rPr b="1" lang="en" sz="1200">
                <a:latin typeface="Catamaran"/>
                <a:ea typeface="Catamaran"/>
                <a:cs typeface="Catamaran"/>
                <a:sym typeface="Catamaran"/>
              </a:rPr>
              <a:t>Jitter</a:t>
            </a:r>
            <a:r>
              <a:rPr lang="en" sz="1200">
                <a:latin typeface="Catamaran Light"/>
                <a:ea typeface="Catamaran Light"/>
                <a:cs typeface="Catamaran Light"/>
                <a:sym typeface="Catamaran Light"/>
              </a:rPr>
              <a:t>.</a:t>
            </a:r>
            <a:endParaRPr sz="1200">
              <a:latin typeface="Catamaran Light"/>
              <a:ea typeface="Catamaran Light"/>
              <a:cs typeface="Catamaran Light"/>
              <a:sym typeface="Catamaran Light"/>
            </a:endParaRPr>
          </a:p>
          <a:p>
            <a:pPr indent="-304800" lvl="0" marL="457200" rtl="0" algn="l">
              <a:spcBef>
                <a:spcPts val="1000"/>
              </a:spcBef>
              <a:spcAft>
                <a:spcPts val="0"/>
              </a:spcAft>
              <a:buSzPts val="1200"/>
              <a:buFont typeface="Catamaran Light"/>
              <a:buChar char="●"/>
            </a:pPr>
            <a:r>
              <a:rPr b="1" lang="en" sz="1200">
                <a:latin typeface="Catamaran"/>
                <a:ea typeface="Catamaran"/>
                <a:cs typeface="Catamaran"/>
                <a:sym typeface="Catamaran"/>
              </a:rPr>
              <a:t>Shimmer</a:t>
            </a:r>
            <a:r>
              <a:rPr lang="en" sz="1200">
                <a:latin typeface="Catamaran Light"/>
                <a:ea typeface="Catamaran Light"/>
                <a:cs typeface="Catamaran Light"/>
                <a:sym typeface="Catamaran Light"/>
              </a:rPr>
              <a:t>.</a:t>
            </a:r>
            <a:endParaRPr sz="1200">
              <a:latin typeface="Catamaran Light"/>
              <a:ea typeface="Catamaran Light"/>
              <a:cs typeface="Catamaran Light"/>
              <a:sym typeface="Catamaran Light"/>
            </a:endParaRPr>
          </a:p>
          <a:p>
            <a:pPr indent="-304800" lvl="0" marL="457200" rtl="0" algn="l">
              <a:spcBef>
                <a:spcPts val="1000"/>
              </a:spcBef>
              <a:spcAft>
                <a:spcPts val="0"/>
              </a:spcAft>
              <a:buSzPts val="1200"/>
              <a:buFont typeface="Catamaran Light"/>
              <a:buChar char="●"/>
            </a:pPr>
            <a:r>
              <a:rPr b="1" lang="en" sz="1200">
                <a:latin typeface="Catamaran"/>
                <a:ea typeface="Catamaran"/>
                <a:cs typeface="Catamaran"/>
                <a:sym typeface="Catamaran"/>
              </a:rPr>
              <a:t>Harmonics-to-noise ratio (HNR)</a:t>
            </a:r>
            <a:r>
              <a:rPr lang="en" sz="1200">
                <a:latin typeface="Catamaran Light"/>
                <a:ea typeface="Catamaran Light"/>
                <a:cs typeface="Catamaran Light"/>
                <a:sym typeface="Catamaran Light"/>
              </a:rPr>
              <a:t>.</a:t>
            </a:r>
            <a:endParaRPr sz="1200">
              <a:latin typeface="Catamaran Light"/>
              <a:ea typeface="Catamaran Light"/>
              <a:cs typeface="Catamaran Light"/>
              <a:sym typeface="Catamaran Light"/>
            </a:endParaRPr>
          </a:p>
          <a:p>
            <a:pPr indent="-304800" lvl="0" marL="457200" rtl="0" algn="l">
              <a:spcBef>
                <a:spcPts val="1000"/>
              </a:spcBef>
              <a:spcAft>
                <a:spcPts val="0"/>
              </a:spcAft>
              <a:buSzPts val="1200"/>
              <a:buFont typeface="Catamaran Light"/>
              <a:buChar char="●"/>
            </a:pPr>
            <a:r>
              <a:rPr b="1" lang="en" sz="1200">
                <a:latin typeface="Catamaran"/>
                <a:ea typeface="Catamaran"/>
                <a:cs typeface="Catamaran"/>
                <a:sym typeface="Catamaran"/>
              </a:rPr>
              <a:t>Fundamental Frequency (FQ)</a:t>
            </a:r>
            <a:r>
              <a:rPr lang="en" sz="1200">
                <a:latin typeface="Catamaran Light"/>
                <a:ea typeface="Catamaran Light"/>
                <a:cs typeface="Catamaran Light"/>
                <a:sym typeface="Catamaran Light"/>
              </a:rPr>
              <a:t>.</a:t>
            </a:r>
            <a:endParaRPr sz="1200">
              <a:latin typeface="Catamaran Light"/>
              <a:ea typeface="Catamaran Light"/>
              <a:cs typeface="Catamaran Light"/>
              <a:sym typeface="Catamaran Light"/>
            </a:endParaRPr>
          </a:p>
          <a:p>
            <a:pPr indent="-304800" lvl="0" marL="457200" rtl="0" algn="l">
              <a:spcBef>
                <a:spcPts val="1000"/>
              </a:spcBef>
              <a:spcAft>
                <a:spcPts val="1000"/>
              </a:spcAft>
              <a:buSzPts val="1200"/>
              <a:buFont typeface="Catamaran Light"/>
              <a:buChar char="●"/>
            </a:pPr>
            <a:r>
              <a:rPr b="1" lang="en" sz="1200">
                <a:latin typeface="Catamaran"/>
                <a:ea typeface="Catamaran"/>
                <a:cs typeface="Catamaran"/>
                <a:sym typeface="Catamaran"/>
              </a:rPr>
              <a:t>Voice Quality Index (</a:t>
            </a:r>
            <a:r>
              <a:rPr b="1" lang="en" sz="1200">
                <a:latin typeface="Catamaran"/>
                <a:ea typeface="Catamaran"/>
                <a:cs typeface="Catamaran"/>
                <a:sym typeface="Catamaran"/>
              </a:rPr>
              <a:t>VQI)</a:t>
            </a:r>
            <a:r>
              <a:rPr lang="en" sz="1200">
                <a:latin typeface="Catamaran Light"/>
                <a:ea typeface="Catamaran Light"/>
                <a:cs typeface="Catamaran Light"/>
                <a:sym typeface="Catamaran Light"/>
              </a:rPr>
              <a:t>.</a:t>
            </a:r>
            <a:endParaRPr sz="1200">
              <a:latin typeface="Catamaran Light"/>
              <a:ea typeface="Catamaran Light"/>
              <a:cs typeface="Catamaran Light"/>
              <a:sym typeface="Catamaran Light"/>
            </a:endParaRPr>
          </a:p>
        </p:txBody>
      </p:sp>
      <p:sp>
        <p:nvSpPr>
          <p:cNvPr id="273" name="Google Shape;273;p31"/>
          <p:cNvSpPr/>
          <p:nvPr/>
        </p:nvSpPr>
        <p:spPr>
          <a:xfrm>
            <a:off x="727475" y="289525"/>
            <a:ext cx="2666700" cy="96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1"/>
          <p:cNvSpPr txBox="1"/>
          <p:nvPr>
            <p:ph idx="2" type="ctrTitle"/>
          </p:nvPr>
        </p:nvSpPr>
        <p:spPr>
          <a:xfrm>
            <a:off x="1579064" y="771800"/>
            <a:ext cx="26193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Vocal Analysis</a:t>
            </a:r>
            <a:endParaRPr>
              <a:solidFill>
                <a:schemeClr val="lt1"/>
              </a:solidFill>
            </a:endParaRPr>
          </a:p>
        </p:txBody>
      </p:sp>
      <p:pic>
        <p:nvPicPr>
          <p:cNvPr id="275" name="Google Shape;275;p31"/>
          <p:cNvPicPr preferRelativeResize="0"/>
          <p:nvPr/>
        </p:nvPicPr>
        <p:blipFill>
          <a:blip r:embed="rId3">
            <a:alphaModFix/>
          </a:blip>
          <a:stretch>
            <a:fillRect/>
          </a:stretch>
        </p:blipFill>
        <p:spPr>
          <a:xfrm>
            <a:off x="908325" y="485950"/>
            <a:ext cx="670750" cy="670750"/>
          </a:xfrm>
          <a:prstGeom prst="rect">
            <a:avLst/>
          </a:prstGeom>
          <a:noFill/>
          <a:ln>
            <a:noFill/>
          </a:ln>
        </p:spPr>
      </p:pic>
      <p:pic>
        <p:nvPicPr>
          <p:cNvPr id="276" name="Google Shape;276;p31"/>
          <p:cNvPicPr preferRelativeResize="0"/>
          <p:nvPr/>
        </p:nvPicPr>
        <p:blipFill>
          <a:blip r:embed="rId4">
            <a:alphaModFix/>
          </a:blip>
          <a:stretch>
            <a:fillRect/>
          </a:stretch>
        </p:blipFill>
        <p:spPr>
          <a:xfrm>
            <a:off x="4217887" y="485938"/>
            <a:ext cx="3154851" cy="895030"/>
          </a:xfrm>
          <a:prstGeom prst="rect">
            <a:avLst/>
          </a:prstGeom>
          <a:noFill/>
          <a:ln>
            <a:noFill/>
          </a:ln>
        </p:spPr>
      </p:pic>
      <p:pic>
        <p:nvPicPr>
          <p:cNvPr id="277" name="Google Shape;277;p31"/>
          <p:cNvPicPr preferRelativeResize="0"/>
          <p:nvPr/>
        </p:nvPicPr>
        <p:blipFill>
          <a:blip r:embed="rId5">
            <a:alphaModFix/>
          </a:blip>
          <a:stretch>
            <a:fillRect/>
          </a:stretch>
        </p:blipFill>
        <p:spPr>
          <a:xfrm>
            <a:off x="4785900" y="1713025"/>
            <a:ext cx="2526601" cy="2513751"/>
          </a:xfrm>
          <a:prstGeom prst="rect">
            <a:avLst/>
          </a:prstGeom>
          <a:noFill/>
          <a:ln>
            <a:noFill/>
          </a:ln>
        </p:spPr>
      </p:pic>
      <p:sp>
        <p:nvSpPr>
          <p:cNvPr id="278" name="Google Shape;278;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solidFill>
                  <a:srgbClr val="000000"/>
                </a:solidFill>
                <a:latin typeface="Catamaran"/>
                <a:ea typeface="Catamaran"/>
                <a:cs typeface="Catamaran"/>
                <a:sym typeface="Catamaran"/>
              </a:rPr>
              <a:t>‹#›</a:t>
            </a:fld>
            <a:endParaRPr b="1" sz="1500">
              <a:solidFill>
                <a:srgbClr val="000000"/>
              </a:solidFill>
              <a:latin typeface="Catamaran"/>
              <a:ea typeface="Catamaran"/>
              <a:cs typeface="Catamaran"/>
              <a:sym typeface="Catamar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2" name="Shape 282"/>
        <p:cNvGrpSpPr/>
        <p:nvPr/>
      </p:nvGrpSpPr>
      <p:grpSpPr>
        <a:xfrm>
          <a:off x="0" y="0"/>
          <a:ext cx="0" cy="0"/>
          <a:chOff x="0" y="0"/>
          <a:chExt cx="0" cy="0"/>
        </a:xfrm>
      </p:grpSpPr>
      <p:sp>
        <p:nvSpPr>
          <p:cNvPr id="283" name="Google Shape;283;p32"/>
          <p:cNvSpPr/>
          <p:nvPr/>
        </p:nvSpPr>
        <p:spPr>
          <a:xfrm>
            <a:off x="7695500" y="0"/>
            <a:ext cx="1448400" cy="5180700"/>
          </a:xfrm>
          <a:prstGeom prst="rect">
            <a:avLst/>
          </a:prstGeom>
          <a:solidFill>
            <a:schemeClr val="accent1">
              <a:alpha val="732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2"/>
          <p:cNvSpPr/>
          <p:nvPr/>
        </p:nvSpPr>
        <p:spPr>
          <a:xfrm>
            <a:off x="0" y="0"/>
            <a:ext cx="1329600" cy="5143500"/>
          </a:xfrm>
          <a:prstGeom prst="rect">
            <a:avLst/>
          </a:prstGeom>
          <a:solidFill>
            <a:schemeClr val="accent1">
              <a:alpha val="732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2"/>
          <p:cNvSpPr txBox="1"/>
          <p:nvPr>
            <p:ph type="ctrTitle"/>
          </p:nvPr>
        </p:nvSpPr>
        <p:spPr>
          <a:xfrm rot="5400000">
            <a:off x="7215306" y="2329022"/>
            <a:ext cx="24498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Major Components</a:t>
            </a:r>
            <a:endParaRPr>
              <a:solidFill>
                <a:schemeClr val="lt1"/>
              </a:solidFill>
            </a:endParaRPr>
          </a:p>
        </p:txBody>
      </p:sp>
      <p:sp>
        <p:nvSpPr>
          <p:cNvPr id="286" name="Google Shape;286;p32"/>
          <p:cNvSpPr txBox="1"/>
          <p:nvPr>
            <p:ph idx="1" type="subTitle"/>
          </p:nvPr>
        </p:nvSpPr>
        <p:spPr>
          <a:xfrm>
            <a:off x="1542850" y="1328050"/>
            <a:ext cx="2871000" cy="29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In NODUS, we incorporated a questionnaire based on the </a:t>
            </a:r>
            <a:r>
              <a:rPr b="1" lang="en" sz="1200">
                <a:latin typeface="Catamaran"/>
                <a:ea typeface="Catamaran"/>
                <a:cs typeface="Catamaran"/>
                <a:sym typeface="Catamaran"/>
              </a:rPr>
              <a:t>DSM-V ADHD criteria</a:t>
            </a:r>
            <a:r>
              <a:rPr lang="en" sz="1200"/>
              <a:t> to enhance our assessment process.</a:t>
            </a:r>
            <a:endParaRPr sz="1200"/>
          </a:p>
          <a:p>
            <a:pPr indent="0" lvl="0" marL="0" rtl="0" algn="l">
              <a:spcBef>
                <a:spcPts val="1000"/>
              </a:spcBef>
              <a:spcAft>
                <a:spcPts val="0"/>
              </a:spcAft>
              <a:buNone/>
            </a:pPr>
            <a:r>
              <a:rPr lang="en" sz="1200"/>
              <a:t>The questionnaire is filled out by an external observer or a legal guardian, providing an objective view of the child's behavior.</a:t>
            </a:r>
            <a:endParaRPr sz="1200"/>
          </a:p>
          <a:p>
            <a:pPr indent="0" lvl="0" marL="0" rtl="0" algn="l">
              <a:spcBef>
                <a:spcPts val="1000"/>
              </a:spcBef>
              <a:spcAft>
                <a:spcPts val="0"/>
              </a:spcAft>
              <a:buNone/>
            </a:pPr>
            <a:r>
              <a:rPr lang="en" sz="1200"/>
              <a:t>It evaluates three core areas:</a:t>
            </a:r>
            <a:endParaRPr sz="1200"/>
          </a:p>
          <a:p>
            <a:pPr indent="-304800" lvl="0" marL="457200" rtl="0" algn="l">
              <a:spcBef>
                <a:spcPts val="1000"/>
              </a:spcBef>
              <a:spcAft>
                <a:spcPts val="0"/>
              </a:spcAft>
              <a:buSzPts val="1200"/>
              <a:buFont typeface="Catamaran"/>
              <a:buChar char="●"/>
            </a:pPr>
            <a:r>
              <a:rPr b="1" lang="en" sz="1200">
                <a:latin typeface="Catamaran"/>
                <a:ea typeface="Catamaran"/>
                <a:cs typeface="Catamaran"/>
                <a:sym typeface="Catamaran"/>
              </a:rPr>
              <a:t>Inattention</a:t>
            </a:r>
            <a:endParaRPr b="1" sz="1200">
              <a:latin typeface="Catamaran"/>
              <a:ea typeface="Catamaran"/>
              <a:cs typeface="Catamaran"/>
              <a:sym typeface="Catamaran"/>
            </a:endParaRPr>
          </a:p>
          <a:p>
            <a:pPr indent="-304800" lvl="0" marL="457200" rtl="0" algn="l">
              <a:spcBef>
                <a:spcPts val="1000"/>
              </a:spcBef>
              <a:spcAft>
                <a:spcPts val="0"/>
              </a:spcAft>
              <a:buSzPts val="1200"/>
              <a:buFont typeface="Catamaran"/>
              <a:buChar char="●"/>
            </a:pPr>
            <a:r>
              <a:rPr b="1" lang="en" sz="1200">
                <a:latin typeface="Catamaran"/>
                <a:ea typeface="Catamaran"/>
                <a:cs typeface="Catamaran"/>
                <a:sym typeface="Catamaran"/>
              </a:rPr>
              <a:t>Hyperactivity</a:t>
            </a:r>
            <a:endParaRPr b="1" sz="1200">
              <a:latin typeface="Catamaran"/>
              <a:ea typeface="Catamaran"/>
              <a:cs typeface="Catamaran"/>
              <a:sym typeface="Catamaran"/>
            </a:endParaRPr>
          </a:p>
          <a:p>
            <a:pPr indent="-304800" lvl="0" marL="457200" rtl="0" algn="l">
              <a:spcBef>
                <a:spcPts val="1000"/>
              </a:spcBef>
              <a:spcAft>
                <a:spcPts val="0"/>
              </a:spcAft>
              <a:buSzPts val="1200"/>
              <a:buFont typeface="Catamaran"/>
              <a:buChar char="●"/>
            </a:pPr>
            <a:r>
              <a:rPr b="1" lang="en" sz="1200">
                <a:latin typeface="Catamaran"/>
                <a:ea typeface="Catamaran"/>
                <a:cs typeface="Catamaran"/>
                <a:sym typeface="Catamaran"/>
              </a:rPr>
              <a:t>Impulsiveness</a:t>
            </a:r>
            <a:endParaRPr b="1" sz="1200">
              <a:latin typeface="Catamaran"/>
              <a:ea typeface="Catamaran"/>
              <a:cs typeface="Catamaran"/>
              <a:sym typeface="Catamaran"/>
            </a:endParaRPr>
          </a:p>
          <a:p>
            <a:pPr indent="0" lvl="0" marL="0" rtl="0" algn="l">
              <a:spcBef>
                <a:spcPts val="1000"/>
              </a:spcBef>
              <a:spcAft>
                <a:spcPts val="0"/>
              </a:spcAft>
              <a:buNone/>
            </a:pPr>
            <a:r>
              <a:rPr lang="en" sz="1200"/>
              <a:t>The questions are designed to measure the frequency and severity of these behaviors and the answers are processed based on the criteria mentioned in DSM-V.</a:t>
            </a:r>
            <a:endParaRPr sz="1200"/>
          </a:p>
          <a:p>
            <a:pPr indent="0" lvl="0" marL="0" rtl="0" algn="l">
              <a:spcBef>
                <a:spcPts val="1000"/>
              </a:spcBef>
              <a:spcAft>
                <a:spcPts val="0"/>
              </a:spcAft>
              <a:buNone/>
            </a:pPr>
            <a:r>
              <a:t/>
            </a:r>
            <a:endParaRPr sz="1200"/>
          </a:p>
        </p:txBody>
      </p:sp>
      <p:sp>
        <p:nvSpPr>
          <p:cNvPr id="287" name="Google Shape;287;p32"/>
          <p:cNvSpPr/>
          <p:nvPr/>
        </p:nvSpPr>
        <p:spPr>
          <a:xfrm>
            <a:off x="727475" y="289525"/>
            <a:ext cx="2666700" cy="96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2"/>
          <p:cNvSpPr txBox="1"/>
          <p:nvPr>
            <p:ph idx="2" type="ctrTitle"/>
          </p:nvPr>
        </p:nvSpPr>
        <p:spPr>
          <a:xfrm>
            <a:off x="1579064" y="771800"/>
            <a:ext cx="26193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Questionnaire</a:t>
            </a:r>
            <a:endParaRPr>
              <a:solidFill>
                <a:schemeClr val="lt1"/>
              </a:solidFill>
            </a:endParaRPr>
          </a:p>
        </p:txBody>
      </p:sp>
      <p:pic>
        <p:nvPicPr>
          <p:cNvPr id="289" name="Google Shape;289;p32"/>
          <p:cNvPicPr preferRelativeResize="0"/>
          <p:nvPr/>
        </p:nvPicPr>
        <p:blipFill>
          <a:blip r:embed="rId3">
            <a:alphaModFix/>
          </a:blip>
          <a:stretch>
            <a:fillRect/>
          </a:stretch>
        </p:blipFill>
        <p:spPr>
          <a:xfrm>
            <a:off x="927325" y="448000"/>
            <a:ext cx="651750" cy="651750"/>
          </a:xfrm>
          <a:prstGeom prst="rect">
            <a:avLst/>
          </a:prstGeom>
          <a:noFill/>
          <a:ln>
            <a:noFill/>
          </a:ln>
        </p:spPr>
      </p:pic>
      <p:pic>
        <p:nvPicPr>
          <p:cNvPr id="290" name="Google Shape;290;p32"/>
          <p:cNvPicPr preferRelativeResize="0"/>
          <p:nvPr/>
        </p:nvPicPr>
        <p:blipFill>
          <a:blip r:embed="rId4">
            <a:alphaModFix/>
          </a:blip>
          <a:stretch>
            <a:fillRect/>
          </a:stretch>
        </p:blipFill>
        <p:spPr>
          <a:xfrm>
            <a:off x="3080150" y="327304"/>
            <a:ext cx="5375651" cy="2493325"/>
          </a:xfrm>
          <a:prstGeom prst="rect">
            <a:avLst/>
          </a:prstGeom>
          <a:noFill/>
          <a:ln>
            <a:noFill/>
          </a:ln>
        </p:spPr>
      </p:pic>
      <p:pic>
        <p:nvPicPr>
          <p:cNvPr id="291" name="Google Shape;291;p32"/>
          <p:cNvPicPr preferRelativeResize="0"/>
          <p:nvPr/>
        </p:nvPicPr>
        <p:blipFill>
          <a:blip r:embed="rId5">
            <a:alphaModFix/>
          </a:blip>
          <a:stretch>
            <a:fillRect/>
          </a:stretch>
        </p:blipFill>
        <p:spPr>
          <a:xfrm>
            <a:off x="4861701" y="2757550"/>
            <a:ext cx="2385950" cy="2385950"/>
          </a:xfrm>
          <a:prstGeom prst="rect">
            <a:avLst/>
          </a:prstGeom>
          <a:noFill/>
          <a:ln>
            <a:noFill/>
          </a:ln>
        </p:spPr>
      </p:pic>
      <p:sp>
        <p:nvSpPr>
          <p:cNvPr id="292" name="Google Shape;292;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solidFill>
                  <a:srgbClr val="000000"/>
                </a:solidFill>
                <a:latin typeface="Catamaran"/>
                <a:ea typeface="Catamaran"/>
                <a:cs typeface="Catamaran"/>
                <a:sym typeface="Catamaran"/>
              </a:rPr>
              <a:t>‹#›</a:t>
            </a:fld>
            <a:endParaRPr b="1" sz="1500">
              <a:solidFill>
                <a:srgbClr val="000000"/>
              </a:solidFill>
              <a:latin typeface="Catamaran"/>
              <a:ea typeface="Catamaran"/>
              <a:cs typeface="Catamaran"/>
              <a:sym typeface="Catamar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6" name="Shape 296"/>
        <p:cNvGrpSpPr/>
        <p:nvPr/>
      </p:nvGrpSpPr>
      <p:grpSpPr>
        <a:xfrm>
          <a:off x="0" y="0"/>
          <a:ext cx="0" cy="0"/>
          <a:chOff x="0" y="0"/>
          <a:chExt cx="0" cy="0"/>
        </a:xfrm>
      </p:grpSpPr>
      <p:sp>
        <p:nvSpPr>
          <p:cNvPr id="297" name="Google Shape;297;p33"/>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33"/>
          <p:cNvPicPr preferRelativeResize="0"/>
          <p:nvPr/>
        </p:nvPicPr>
        <p:blipFill>
          <a:blip r:embed="rId3">
            <a:alphaModFix/>
          </a:blip>
          <a:stretch>
            <a:fillRect/>
          </a:stretch>
        </p:blipFill>
        <p:spPr>
          <a:xfrm>
            <a:off x="154975" y="1044125"/>
            <a:ext cx="7147074" cy="4012450"/>
          </a:xfrm>
          <a:prstGeom prst="rect">
            <a:avLst/>
          </a:prstGeom>
          <a:noFill/>
          <a:ln>
            <a:noFill/>
          </a:ln>
          <a:effectLst>
            <a:outerShdw blurRad="57150" rotWithShape="0" algn="bl" dir="5400000" dist="19050">
              <a:srgbClr val="000000">
                <a:alpha val="50000"/>
              </a:srgbClr>
            </a:outerShdw>
          </a:effectLst>
        </p:spPr>
      </p:pic>
      <p:sp>
        <p:nvSpPr>
          <p:cNvPr id="299" name="Google Shape;299;p33"/>
          <p:cNvSpPr/>
          <p:nvPr/>
        </p:nvSpPr>
        <p:spPr>
          <a:xfrm>
            <a:off x="0" y="25"/>
            <a:ext cx="7803600" cy="94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3"/>
          <p:cNvSpPr txBox="1"/>
          <p:nvPr>
            <p:ph type="ctrTitle"/>
          </p:nvPr>
        </p:nvSpPr>
        <p:spPr>
          <a:xfrm>
            <a:off x="0" y="227700"/>
            <a:ext cx="739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Overall Architecture</a:t>
            </a:r>
            <a:endParaRPr>
              <a:solidFill>
                <a:schemeClr val="lt1"/>
              </a:solidFill>
            </a:endParaRPr>
          </a:p>
        </p:txBody>
      </p:sp>
      <p:sp>
        <p:nvSpPr>
          <p:cNvPr id="301" name="Google Shape;301;p33"/>
          <p:cNvSpPr txBox="1"/>
          <p:nvPr>
            <p:ph idx="4294967295" type="ctrTitle"/>
          </p:nvPr>
        </p:nvSpPr>
        <p:spPr>
          <a:xfrm rot="5400000">
            <a:off x="6931500" y="2519275"/>
            <a:ext cx="2913300" cy="693000"/>
          </a:xfrm>
          <a:prstGeom prst="rect">
            <a:avLst/>
          </a:prstGeom>
          <a:ln>
            <a:noFill/>
          </a:ln>
          <a:effectLst>
            <a:reflection blurRad="0" dir="5400000" dist="38100" endA="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System Architecture</a:t>
            </a:r>
            <a:endParaRPr>
              <a:solidFill>
                <a:schemeClr val="lt1"/>
              </a:solidFill>
            </a:endParaRPr>
          </a:p>
        </p:txBody>
      </p:sp>
      <p:sp>
        <p:nvSpPr>
          <p:cNvPr id="302" name="Google Shape;302;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solidFill>
                  <a:srgbClr val="000000"/>
                </a:solidFill>
                <a:latin typeface="Catamaran"/>
                <a:ea typeface="Catamaran"/>
                <a:cs typeface="Catamaran"/>
                <a:sym typeface="Catamaran"/>
              </a:rPr>
              <a:t>‹#›</a:t>
            </a:fld>
            <a:endParaRPr b="1" sz="1500">
              <a:solidFill>
                <a:srgbClr val="000000"/>
              </a:solidFill>
              <a:latin typeface="Catamaran"/>
              <a:ea typeface="Catamaran"/>
              <a:cs typeface="Catamaran"/>
              <a:sym typeface="Catamar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6" name="Shape 306"/>
        <p:cNvGrpSpPr/>
        <p:nvPr/>
      </p:nvGrpSpPr>
      <p:grpSpPr>
        <a:xfrm>
          <a:off x="0" y="0"/>
          <a:ext cx="0" cy="0"/>
          <a:chOff x="0" y="0"/>
          <a:chExt cx="0" cy="0"/>
        </a:xfrm>
      </p:grpSpPr>
      <p:sp>
        <p:nvSpPr>
          <p:cNvPr id="307" name="Google Shape;307;p34"/>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p:nvPr/>
        </p:nvSpPr>
        <p:spPr>
          <a:xfrm>
            <a:off x="0" y="25"/>
            <a:ext cx="7803600" cy="94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4"/>
          <p:cNvSpPr txBox="1"/>
          <p:nvPr>
            <p:ph type="ctrTitle"/>
          </p:nvPr>
        </p:nvSpPr>
        <p:spPr>
          <a:xfrm>
            <a:off x="0" y="227700"/>
            <a:ext cx="739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MVC Model</a:t>
            </a:r>
            <a:endParaRPr>
              <a:solidFill>
                <a:schemeClr val="lt1"/>
              </a:solidFill>
            </a:endParaRPr>
          </a:p>
        </p:txBody>
      </p:sp>
      <p:sp>
        <p:nvSpPr>
          <p:cNvPr id="310" name="Google Shape;310;p34"/>
          <p:cNvSpPr txBox="1"/>
          <p:nvPr>
            <p:ph idx="4294967295" type="ctrTitle"/>
          </p:nvPr>
        </p:nvSpPr>
        <p:spPr>
          <a:xfrm rot="5400000">
            <a:off x="6931500" y="2519275"/>
            <a:ext cx="2913300" cy="693000"/>
          </a:xfrm>
          <a:prstGeom prst="rect">
            <a:avLst/>
          </a:prstGeom>
          <a:ln>
            <a:noFill/>
          </a:ln>
          <a:effectLst>
            <a:reflection blurRad="0" dir="5400000" dist="38100" endA="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System Architecture</a:t>
            </a:r>
            <a:endParaRPr>
              <a:solidFill>
                <a:schemeClr val="lt1"/>
              </a:solidFill>
            </a:endParaRPr>
          </a:p>
        </p:txBody>
      </p:sp>
      <p:pic>
        <p:nvPicPr>
          <p:cNvPr id="311" name="Google Shape;311;p34"/>
          <p:cNvPicPr preferRelativeResize="0"/>
          <p:nvPr/>
        </p:nvPicPr>
        <p:blipFill>
          <a:blip r:embed="rId3">
            <a:alphaModFix/>
          </a:blip>
          <a:stretch>
            <a:fillRect/>
          </a:stretch>
        </p:blipFill>
        <p:spPr>
          <a:xfrm>
            <a:off x="137925" y="1033700"/>
            <a:ext cx="7091425" cy="2424247"/>
          </a:xfrm>
          <a:prstGeom prst="rect">
            <a:avLst/>
          </a:prstGeom>
          <a:noFill/>
          <a:ln>
            <a:noFill/>
          </a:ln>
        </p:spPr>
      </p:pic>
      <p:sp>
        <p:nvSpPr>
          <p:cNvPr id="312" name="Google Shape;312;p34"/>
          <p:cNvSpPr txBox="1"/>
          <p:nvPr/>
        </p:nvSpPr>
        <p:spPr>
          <a:xfrm>
            <a:off x="4941325" y="3508900"/>
            <a:ext cx="2454900" cy="1210800"/>
          </a:xfrm>
          <a:prstGeom prst="rect">
            <a:avLst/>
          </a:prstGeom>
          <a:noFill/>
          <a:ln>
            <a:noFill/>
          </a:ln>
        </p:spPr>
        <p:txBody>
          <a:bodyPr anchorCtr="0" anchor="t" bIns="91425" lIns="91425" spcFirstLastPara="1" rIns="91425" wrap="square" tIns="91425">
            <a:spAutoFit/>
          </a:bodyPr>
          <a:lstStyle/>
          <a:p>
            <a:pPr indent="-292100" lvl="0" marL="457200" rtl="0" algn="l">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Represents the core data and logic of the application.</a:t>
            </a:r>
            <a:endParaRPr sz="1000">
              <a:solidFill>
                <a:srgbClr val="36393B"/>
              </a:solidFill>
              <a:latin typeface="Catamaran"/>
              <a:ea typeface="Catamaran"/>
              <a:cs typeface="Catamaran"/>
              <a:sym typeface="Catamaran"/>
            </a:endParaRPr>
          </a:p>
          <a:p>
            <a:pPr indent="-292100" lvl="0" marL="457200" rtl="0" algn="l">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Includes the DL prediction model.</a:t>
            </a:r>
            <a:endParaRPr sz="1000">
              <a:solidFill>
                <a:srgbClr val="36393B"/>
              </a:solidFill>
              <a:latin typeface="Catamaran"/>
              <a:ea typeface="Catamaran"/>
              <a:cs typeface="Catamaran"/>
              <a:sym typeface="Catamaran"/>
            </a:endParaRPr>
          </a:p>
          <a:p>
            <a:pPr indent="-292100" lvl="0" marL="457200" rtl="0" algn="l">
              <a:lnSpc>
                <a:spcPct val="100000"/>
              </a:lnSpc>
              <a:spcBef>
                <a:spcPts val="1000"/>
              </a:spcBef>
              <a:spcAft>
                <a:spcPts val="1000"/>
              </a:spcAft>
              <a:buClr>
                <a:srgbClr val="36393B"/>
              </a:buClr>
              <a:buSzPts val="1000"/>
              <a:buFont typeface="Catamaran"/>
              <a:buChar char="❖"/>
            </a:pPr>
            <a:r>
              <a:rPr lang="en" sz="1000">
                <a:solidFill>
                  <a:srgbClr val="36393B"/>
                </a:solidFill>
                <a:latin typeface="Catamaran"/>
                <a:ea typeface="Catamaran"/>
                <a:cs typeface="Catamaran"/>
                <a:sym typeface="Catamaran"/>
              </a:rPr>
              <a:t>Is responsible for saving data to database.</a:t>
            </a:r>
            <a:endParaRPr sz="1000">
              <a:solidFill>
                <a:srgbClr val="36393B"/>
              </a:solidFill>
              <a:latin typeface="Catamaran"/>
              <a:ea typeface="Catamaran"/>
              <a:cs typeface="Catamaran"/>
              <a:sym typeface="Catamaran"/>
            </a:endParaRPr>
          </a:p>
        </p:txBody>
      </p:sp>
      <p:sp>
        <p:nvSpPr>
          <p:cNvPr id="313" name="Google Shape;313;p34"/>
          <p:cNvSpPr txBox="1"/>
          <p:nvPr/>
        </p:nvSpPr>
        <p:spPr>
          <a:xfrm>
            <a:off x="2660650" y="3508900"/>
            <a:ext cx="2347200" cy="1364700"/>
          </a:xfrm>
          <a:prstGeom prst="rect">
            <a:avLst/>
          </a:prstGeom>
          <a:noFill/>
          <a:ln>
            <a:noFill/>
          </a:ln>
        </p:spPr>
        <p:txBody>
          <a:bodyPr anchorCtr="0" anchor="t" bIns="91425" lIns="91425" spcFirstLastPara="1" rIns="91425" wrap="square" tIns="91425">
            <a:spAutoFit/>
          </a:bodyPr>
          <a:lstStyle/>
          <a:p>
            <a:pPr indent="-292100" lvl="0" marL="457200" rtl="0" algn="l">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Handles user interaction and requests.</a:t>
            </a:r>
            <a:endParaRPr sz="1000">
              <a:solidFill>
                <a:srgbClr val="36393B"/>
              </a:solidFill>
              <a:latin typeface="Catamaran"/>
              <a:ea typeface="Catamaran"/>
              <a:cs typeface="Catamaran"/>
              <a:sym typeface="Catamaran"/>
            </a:endParaRPr>
          </a:p>
          <a:p>
            <a:pPr indent="-292100" lvl="0" marL="457200" rtl="0" algn="l">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Manages the tests and questionnaires.</a:t>
            </a:r>
            <a:endParaRPr sz="1000">
              <a:solidFill>
                <a:srgbClr val="36393B"/>
              </a:solidFill>
              <a:latin typeface="Catamaran"/>
              <a:ea typeface="Catamaran"/>
              <a:cs typeface="Catamaran"/>
              <a:sym typeface="Catamaran"/>
            </a:endParaRPr>
          </a:p>
          <a:p>
            <a:pPr indent="-292100" lvl="0" marL="457200" rtl="0" algn="l">
              <a:lnSpc>
                <a:spcPct val="100000"/>
              </a:lnSpc>
              <a:spcBef>
                <a:spcPts val="1000"/>
              </a:spcBef>
              <a:spcAft>
                <a:spcPts val="1000"/>
              </a:spcAft>
              <a:buClr>
                <a:srgbClr val="36393B"/>
              </a:buClr>
              <a:buSzPts val="1000"/>
              <a:buFont typeface="Catamaran"/>
              <a:buChar char="❖"/>
            </a:pPr>
            <a:r>
              <a:rPr lang="en" sz="1000">
                <a:solidFill>
                  <a:srgbClr val="36393B"/>
                </a:solidFill>
                <a:latin typeface="Catamaran"/>
                <a:ea typeface="Catamaran"/>
                <a:cs typeface="Catamaran"/>
                <a:sym typeface="Catamaran"/>
              </a:rPr>
              <a:t>Is the middle-man between view and model.</a:t>
            </a:r>
            <a:endParaRPr sz="1000">
              <a:solidFill>
                <a:srgbClr val="36393B"/>
              </a:solidFill>
              <a:latin typeface="Catamaran"/>
              <a:ea typeface="Catamaran"/>
              <a:cs typeface="Catamaran"/>
              <a:sym typeface="Catamaran"/>
            </a:endParaRPr>
          </a:p>
        </p:txBody>
      </p:sp>
      <p:sp>
        <p:nvSpPr>
          <p:cNvPr id="314" name="Google Shape;314;p34"/>
          <p:cNvSpPr txBox="1"/>
          <p:nvPr/>
        </p:nvSpPr>
        <p:spPr>
          <a:xfrm>
            <a:off x="137925" y="3545125"/>
            <a:ext cx="2385300" cy="1364700"/>
          </a:xfrm>
          <a:prstGeom prst="rect">
            <a:avLst/>
          </a:prstGeom>
          <a:noFill/>
          <a:ln>
            <a:noFill/>
          </a:ln>
        </p:spPr>
        <p:txBody>
          <a:bodyPr anchorCtr="0" anchor="t" bIns="91425" lIns="91425" spcFirstLastPara="1" rIns="91425" wrap="square" tIns="91425">
            <a:spAutoFit/>
          </a:bodyPr>
          <a:lstStyle/>
          <a:p>
            <a:pPr indent="-292100" lvl="0" marL="457200" rtl="0" algn="l">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Handles user interaction and requests.</a:t>
            </a:r>
            <a:endParaRPr sz="1000">
              <a:solidFill>
                <a:srgbClr val="36393B"/>
              </a:solidFill>
              <a:latin typeface="Catamaran"/>
              <a:ea typeface="Catamaran"/>
              <a:cs typeface="Catamaran"/>
              <a:sym typeface="Catamaran"/>
            </a:endParaRPr>
          </a:p>
          <a:p>
            <a:pPr indent="-292100" lvl="0" marL="457200" rtl="0" algn="l">
              <a:lnSpc>
                <a:spcPct val="100000"/>
              </a:lnSpc>
              <a:spcBef>
                <a:spcPts val="1000"/>
              </a:spcBef>
              <a:spcAft>
                <a:spcPts val="0"/>
              </a:spcAft>
              <a:buClr>
                <a:srgbClr val="36393B"/>
              </a:buClr>
              <a:buSzPts val="1000"/>
              <a:buFont typeface="Catamaran"/>
              <a:buChar char="❖"/>
            </a:pPr>
            <a:r>
              <a:rPr lang="en" sz="1000">
                <a:solidFill>
                  <a:srgbClr val="36393B"/>
                </a:solidFill>
                <a:latin typeface="Catamaran"/>
                <a:ea typeface="Catamaran"/>
                <a:cs typeface="Catamaran"/>
                <a:sym typeface="Catamaran"/>
              </a:rPr>
              <a:t>Manages the tests and questionnaires.</a:t>
            </a:r>
            <a:endParaRPr sz="1000">
              <a:solidFill>
                <a:srgbClr val="36393B"/>
              </a:solidFill>
              <a:latin typeface="Catamaran"/>
              <a:ea typeface="Catamaran"/>
              <a:cs typeface="Catamaran"/>
              <a:sym typeface="Catamaran"/>
            </a:endParaRPr>
          </a:p>
          <a:p>
            <a:pPr indent="-292100" lvl="0" marL="457200" rtl="0" algn="l">
              <a:lnSpc>
                <a:spcPct val="100000"/>
              </a:lnSpc>
              <a:spcBef>
                <a:spcPts val="1000"/>
              </a:spcBef>
              <a:spcAft>
                <a:spcPts val="1000"/>
              </a:spcAft>
              <a:buClr>
                <a:srgbClr val="36393B"/>
              </a:buClr>
              <a:buSzPts val="1000"/>
              <a:buFont typeface="Catamaran"/>
              <a:buChar char="❖"/>
            </a:pPr>
            <a:r>
              <a:rPr lang="en" sz="1000">
                <a:solidFill>
                  <a:srgbClr val="36393B"/>
                </a:solidFill>
                <a:latin typeface="Catamaran"/>
                <a:ea typeface="Catamaran"/>
                <a:cs typeface="Catamaran"/>
                <a:sym typeface="Catamaran"/>
              </a:rPr>
              <a:t>Is the middle-man between view and model.</a:t>
            </a:r>
            <a:endParaRPr sz="1000">
              <a:solidFill>
                <a:srgbClr val="36393B"/>
              </a:solidFill>
              <a:latin typeface="Catamaran"/>
              <a:ea typeface="Catamaran"/>
              <a:cs typeface="Catamaran"/>
              <a:sym typeface="Catamaran"/>
            </a:endParaRPr>
          </a:p>
        </p:txBody>
      </p:sp>
      <p:sp>
        <p:nvSpPr>
          <p:cNvPr id="315" name="Google Shape;315;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solidFill>
                  <a:srgbClr val="000000"/>
                </a:solidFill>
                <a:latin typeface="Catamaran"/>
                <a:ea typeface="Catamaran"/>
                <a:cs typeface="Catamaran"/>
                <a:sym typeface="Catamaran"/>
              </a:rPr>
              <a:t>‹#›</a:t>
            </a:fld>
            <a:endParaRPr b="1" sz="1500">
              <a:solidFill>
                <a:srgbClr val="000000"/>
              </a:solidFill>
              <a:latin typeface="Catamaran"/>
              <a:ea typeface="Catamaran"/>
              <a:cs typeface="Catamaran"/>
              <a:sym typeface="Catamar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9" name="Shape 319"/>
        <p:cNvGrpSpPr/>
        <p:nvPr/>
      </p:nvGrpSpPr>
      <p:grpSpPr>
        <a:xfrm>
          <a:off x="0" y="0"/>
          <a:ext cx="0" cy="0"/>
          <a:chOff x="0" y="0"/>
          <a:chExt cx="0" cy="0"/>
        </a:xfrm>
      </p:grpSpPr>
      <p:sp>
        <p:nvSpPr>
          <p:cNvPr id="320" name="Google Shape;320;p35"/>
          <p:cNvSpPr txBox="1"/>
          <p:nvPr>
            <p:ph idx="6" type="ctrTitle"/>
          </p:nvPr>
        </p:nvSpPr>
        <p:spPr>
          <a:xfrm rot="5400000">
            <a:off x="7017975" y="2304325"/>
            <a:ext cx="25530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NIGGOLOGIIESUsed</a:t>
            </a:r>
            <a:endParaRPr/>
          </a:p>
        </p:txBody>
      </p:sp>
      <p:sp>
        <p:nvSpPr>
          <p:cNvPr id="321" name="Google Shape;321;p35"/>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Used to develop and train our DL Model.</a:t>
            </a:r>
            <a:endParaRPr sz="1200"/>
          </a:p>
        </p:txBody>
      </p:sp>
      <p:sp>
        <p:nvSpPr>
          <p:cNvPr id="322" name="Google Shape;322;p35"/>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Connecting the backend to the database.</a:t>
            </a:r>
            <a:endParaRPr sz="1200"/>
          </a:p>
        </p:txBody>
      </p:sp>
      <p:sp>
        <p:nvSpPr>
          <p:cNvPr id="323" name="Google Shape;323;p35"/>
          <p:cNvSpPr txBox="1"/>
          <p:nvPr>
            <p:ph idx="5" type="subTitle"/>
          </p:nvPr>
        </p:nvSpPr>
        <p:spPr>
          <a:xfrm>
            <a:off x="5160064" y="1854550"/>
            <a:ext cx="16482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Analyzing the eye tracking test.</a:t>
            </a:r>
            <a:endParaRPr sz="1200"/>
          </a:p>
        </p:txBody>
      </p:sp>
      <p:sp>
        <p:nvSpPr>
          <p:cNvPr id="324" name="Google Shape;324;p35"/>
          <p:cNvSpPr txBox="1"/>
          <p:nvPr>
            <p:ph idx="2" type="ctrTitle"/>
          </p:nvPr>
        </p:nvSpPr>
        <p:spPr>
          <a:xfrm>
            <a:off x="2650710" y="1394416"/>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a:t>
            </a:r>
            <a:r>
              <a:rPr lang="en"/>
              <a:t>yMongo</a:t>
            </a:r>
            <a:endParaRPr/>
          </a:p>
        </p:txBody>
      </p:sp>
      <p:sp>
        <p:nvSpPr>
          <p:cNvPr id="325" name="Google Shape;325;p35"/>
          <p:cNvSpPr txBox="1"/>
          <p:nvPr>
            <p:ph idx="4" type="ctrTitle"/>
          </p:nvPr>
        </p:nvSpPr>
        <p:spPr>
          <a:xfrm>
            <a:off x="4638106" y="1394416"/>
            <a:ext cx="1881300" cy="644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OpenCV</a:t>
            </a:r>
            <a:endParaRPr/>
          </a:p>
        </p:txBody>
      </p:sp>
      <p:sp>
        <p:nvSpPr>
          <p:cNvPr id="326" name="Google Shape;326;p35"/>
          <p:cNvSpPr txBox="1"/>
          <p:nvPr>
            <p:ph type="ctrTitle"/>
          </p:nvPr>
        </p:nvSpPr>
        <p:spPr>
          <a:xfrm>
            <a:off x="656422" y="1394416"/>
            <a:ext cx="188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Tensorflow</a:t>
            </a:r>
            <a:endParaRPr/>
          </a:p>
        </p:txBody>
      </p:sp>
      <p:sp>
        <p:nvSpPr>
          <p:cNvPr id="327" name="Google Shape;327;p35"/>
          <p:cNvSpPr/>
          <p:nvPr/>
        </p:nvSpPr>
        <p:spPr>
          <a:xfrm>
            <a:off x="758600" y="921000"/>
            <a:ext cx="487500" cy="459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5"/>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Used for writing the sound files into a suitable file format for manipulation by Librosa and ParselMouth</a:t>
            </a:r>
            <a:endParaRPr sz="1200"/>
          </a:p>
        </p:txBody>
      </p:sp>
      <p:sp>
        <p:nvSpPr>
          <p:cNvPr id="329" name="Google Shape;329;p35"/>
          <p:cNvSpPr txBox="1"/>
          <p:nvPr>
            <p:ph idx="7" type="ctrTitle"/>
          </p:nvPr>
        </p:nvSpPr>
        <p:spPr>
          <a:xfrm>
            <a:off x="656422" y="3367816"/>
            <a:ext cx="188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Librosa</a:t>
            </a:r>
            <a:endParaRPr/>
          </a:p>
        </p:txBody>
      </p:sp>
      <p:sp>
        <p:nvSpPr>
          <p:cNvPr id="330" name="Google Shape;330;p35"/>
          <p:cNvSpPr txBox="1"/>
          <p:nvPr>
            <p:ph idx="8" type="subTitle"/>
          </p:nvPr>
        </p:nvSpPr>
        <p:spPr>
          <a:xfrm>
            <a:off x="555275" y="3860125"/>
            <a:ext cx="15639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Mainly utilized for Preprocessing audio files.</a:t>
            </a:r>
            <a:endParaRPr sz="1200"/>
          </a:p>
        </p:txBody>
      </p:sp>
      <p:sp>
        <p:nvSpPr>
          <p:cNvPr id="331" name="Google Shape;331;p35"/>
          <p:cNvSpPr txBox="1"/>
          <p:nvPr>
            <p:ph idx="9" type="ctrTitle"/>
          </p:nvPr>
        </p:nvSpPr>
        <p:spPr>
          <a:xfrm>
            <a:off x="2650710" y="3367816"/>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SoundFile</a:t>
            </a:r>
            <a:endParaRPr/>
          </a:p>
        </p:txBody>
      </p:sp>
      <p:sp>
        <p:nvSpPr>
          <p:cNvPr id="332" name="Google Shape;332;p35"/>
          <p:cNvSpPr txBox="1"/>
          <p:nvPr>
            <p:ph idx="14" type="ctrTitle"/>
          </p:nvPr>
        </p:nvSpPr>
        <p:spPr>
          <a:xfrm>
            <a:off x="4947069" y="3367816"/>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ParselMouth</a:t>
            </a:r>
            <a:endParaRPr/>
          </a:p>
        </p:txBody>
      </p:sp>
      <p:sp>
        <p:nvSpPr>
          <p:cNvPr id="333" name="Google Shape;333;p35"/>
          <p:cNvSpPr txBox="1"/>
          <p:nvPr>
            <p:ph idx="15" type="subTitle"/>
          </p:nvPr>
        </p:nvSpPr>
        <p:spPr>
          <a:xfrm>
            <a:off x="5063614" y="3860125"/>
            <a:ext cx="16482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Extract detailed phonetic features and metrics, which will be fed into the DL model.</a:t>
            </a:r>
            <a:endParaRPr sz="1200"/>
          </a:p>
        </p:txBody>
      </p:sp>
      <p:pic>
        <p:nvPicPr>
          <p:cNvPr id="334" name="Google Shape;334;p35"/>
          <p:cNvPicPr preferRelativeResize="0"/>
          <p:nvPr/>
        </p:nvPicPr>
        <p:blipFill>
          <a:blip r:embed="rId3">
            <a:alphaModFix/>
          </a:blip>
          <a:stretch>
            <a:fillRect/>
          </a:stretch>
        </p:blipFill>
        <p:spPr>
          <a:xfrm>
            <a:off x="844307" y="994675"/>
            <a:ext cx="316090" cy="311650"/>
          </a:xfrm>
          <a:prstGeom prst="rect">
            <a:avLst/>
          </a:prstGeom>
          <a:noFill/>
          <a:ln>
            <a:noFill/>
          </a:ln>
        </p:spPr>
      </p:pic>
      <p:sp>
        <p:nvSpPr>
          <p:cNvPr id="335" name="Google Shape;335;p35"/>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5"/>
          <p:cNvSpPr txBox="1"/>
          <p:nvPr>
            <p:ph idx="6" type="ctrTitle"/>
          </p:nvPr>
        </p:nvSpPr>
        <p:spPr>
          <a:xfrm rot="5400000">
            <a:off x="6855300" y="2214475"/>
            <a:ext cx="2913300" cy="6930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Technologies Used</a:t>
            </a:r>
            <a:endParaRPr>
              <a:solidFill>
                <a:schemeClr val="lt1"/>
              </a:solidFill>
            </a:endParaRPr>
          </a:p>
        </p:txBody>
      </p:sp>
      <p:sp>
        <p:nvSpPr>
          <p:cNvPr id="337" name="Google Shape;337;p35"/>
          <p:cNvSpPr/>
          <p:nvPr/>
        </p:nvSpPr>
        <p:spPr>
          <a:xfrm>
            <a:off x="3322500" y="921000"/>
            <a:ext cx="487500" cy="459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5"/>
          <p:cNvSpPr/>
          <p:nvPr/>
        </p:nvSpPr>
        <p:spPr>
          <a:xfrm>
            <a:off x="758600" y="3054600"/>
            <a:ext cx="487500" cy="459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5"/>
          <p:cNvSpPr/>
          <p:nvPr/>
        </p:nvSpPr>
        <p:spPr>
          <a:xfrm>
            <a:off x="3322500" y="3054600"/>
            <a:ext cx="487500" cy="459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5"/>
          <p:cNvSpPr/>
          <p:nvPr/>
        </p:nvSpPr>
        <p:spPr>
          <a:xfrm>
            <a:off x="5943600" y="3054600"/>
            <a:ext cx="487500" cy="459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1" name="Google Shape;341;p35"/>
          <p:cNvPicPr preferRelativeResize="0"/>
          <p:nvPr/>
        </p:nvPicPr>
        <p:blipFill rotWithShape="1">
          <a:blip r:embed="rId4">
            <a:alphaModFix/>
          </a:blip>
          <a:srcRect b="0" l="5069" r="13171" t="0"/>
          <a:stretch/>
        </p:blipFill>
        <p:spPr>
          <a:xfrm>
            <a:off x="3355575" y="939750"/>
            <a:ext cx="416148" cy="421499"/>
          </a:xfrm>
          <a:prstGeom prst="rect">
            <a:avLst/>
          </a:prstGeom>
          <a:noFill/>
          <a:ln>
            <a:noFill/>
          </a:ln>
        </p:spPr>
      </p:pic>
      <p:pic>
        <p:nvPicPr>
          <p:cNvPr id="342" name="Google Shape;342;p35"/>
          <p:cNvPicPr preferRelativeResize="0"/>
          <p:nvPr/>
        </p:nvPicPr>
        <p:blipFill>
          <a:blip r:embed="rId5">
            <a:alphaModFix/>
          </a:blip>
          <a:stretch>
            <a:fillRect/>
          </a:stretch>
        </p:blipFill>
        <p:spPr>
          <a:xfrm>
            <a:off x="804325" y="3099812"/>
            <a:ext cx="396045" cy="368575"/>
          </a:xfrm>
          <a:prstGeom prst="rect">
            <a:avLst/>
          </a:prstGeom>
          <a:noFill/>
          <a:ln>
            <a:noFill/>
          </a:ln>
        </p:spPr>
      </p:pic>
      <p:pic>
        <p:nvPicPr>
          <p:cNvPr id="343" name="Google Shape;343;p35"/>
          <p:cNvPicPr preferRelativeResize="0"/>
          <p:nvPr/>
        </p:nvPicPr>
        <p:blipFill>
          <a:blip r:embed="rId6">
            <a:alphaModFix/>
          </a:blip>
          <a:stretch>
            <a:fillRect/>
          </a:stretch>
        </p:blipFill>
        <p:spPr>
          <a:xfrm>
            <a:off x="3364836" y="3076025"/>
            <a:ext cx="416150" cy="416150"/>
          </a:xfrm>
          <a:prstGeom prst="rect">
            <a:avLst/>
          </a:prstGeom>
          <a:noFill/>
          <a:ln>
            <a:noFill/>
          </a:ln>
        </p:spPr>
      </p:pic>
      <p:pic>
        <p:nvPicPr>
          <p:cNvPr id="344" name="Google Shape;344;p35"/>
          <p:cNvPicPr preferRelativeResize="0"/>
          <p:nvPr/>
        </p:nvPicPr>
        <p:blipFill>
          <a:blip r:embed="rId6">
            <a:alphaModFix/>
          </a:blip>
          <a:stretch>
            <a:fillRect/>
          </a:stretch>
        </p:blipFill>
        <p:spPr>
          <a:xfrm>
            <a:off x="5978811" y="3076025"/>
            <a:ext cx="416150" cy="416150"/>
          </a:xfrm>
          <a:prstGeom prst="rect">
            <a:avLst/>
          </a:prstGeom>
          <a:noFill/>
          <a:ln>
            <a:noFill/>
          </a:ln>
        </p:spPr>
      </p:pic>
      <p:sp>
        <p:nvSpPr>
          <p:cNvPr id="345" name="Google Shape;345;p35"/>
          <p:cNvSpPr/>
          <p:nvPr/>
        </p:nvSpPr>
        <p:spPr>
          <a:xfrm>
            <a:off x="5943125" y="994675"/>
            <a:ext cx="487500" cy="459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6" name="Google Shape;346;p35"/>
          <p:cNvPicPr preferRelativeResize="0"/>
          <p:nvPr/>
        </p:nvPicPr>
        <p:blipFill rotWithShape="1">
          <a:blip r:embed="rId7">
            <a:alphaModFix/>
          </a:blip>
          <a:srcRect b="21728" l="0" r="0" t="0"/>
          <a:stretch/>
        </p:blipFill>
        <p:spPr>
          <a:xfrm>
            <a:off x="5992375" y="1055769"/>
            <a:ext cx="396050" cy="336807"/>
          </a:xfrm>
          <a:prstGeom prst="rect">
            <a:avLst/>
          </a:prstGeom>
          <a:noFill/>
          <a:ln>
            <a:noFill/>
          </a:ln>
        </p:spPr>
      </p:pic>
      <p:sp>
        <p:nvSpPr>
          <p:cNvPr id="347" name="Google Shape;347;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rgbClr val="000000"/>
                </a:solidFill>
                <a:latin typeface="Catamaran"/>
                <a:ea typeface="Catamaran"/>
                <a:cs typeface="Catamaran"/>
                <a:sym typeface="Catamaran"/>
              </a:rPr>
              <a:t>‹#›</a:t>
            </a:fld>
            <a:endParaRPr b="1">
              <a:solidFill>
                <a:srgbClr val="000000"/>
              </a:solidFill>
              <a:latin typeface="Catamaran"/>
              <a:ea typeface="Catamaran"/>
              <a:cs typeface="Catamaran"/>
              <a:sym typeface="Catamar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1" name="Shape 351"/>
        <p:cNvGrpSpPr/>
        <p:nvPr/>
      </p:nvGrpSpPr>
      <p:grpSpPr>
        <a:xfrm>
          <a:off x="0" y="0"/>
          <a:ext cx="0" cy="0"/>
          <a:chOff x="0" y="0"/>
          <a:chExt cx="0" cy="0"/>
        </a:xfrm>
      </p:grpSpPr>
      <p:pic>
        <p:nvPicPr>
          <p:cNvPr id="352" name="Google Shape;352;p36"/>
          <p:cNvPicPr preferRelativeResize="0"/>
          <p:nvPr/>
        </p:nvPicPr>
        <p:blipFill>
          <a:blip r:embed="rId4">
            <a:alphaModFix/>
          </a:blip>
          <a:stretch>
            <a:fillRect/>
          </a:stretch>
        </p:blipFill>
        <p:spPr>
          <a:xfrm>
            <a:off x="0" y="0"/>
            <a:ext cx="9143998" cy="5143501"/>
          </a:xfrm>
          <a:prstGeom prst="rect">
            <a:avLst/>
          </a:prstGeom>
          <a:noFill/>
          <a:ln>
            <a:noFill/>
          </a:ln>
        </p:spPr>
      </p:pic>
      <p:sp>
        <p:nvSpPr>
          <p:cNvPr id="353" name="Google Shape;353;p36"/>
          <p:cNvSpPr/>
          <p:nvPr/>
        </p:nvSpPr>
        <p:spPr>
          <a:xfrm rot="-5400000">
            <a:off x="3724821" y="-82750"/>
            <a:ext cx="1553100" cy="79851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6"/>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“No future proof system is complete without a sprinkle of Artificial Intelligence”</a:t>
            </a:r>
            <a:endParaRPr>
              <a:solidFill>
                <a:schemeClr val="lt1"/>
              </a:solidFill>
            </a:endParaRPr>
          </a:p>
        </p:txBody>
      </p:sp>
      <p:sp>
        <p:nvSpPr>
          <p:cNvPr id="355" name="Google Shape;355;p36"/>
          <p:cNvSpPr txBox="1"/>
          <p:nvPr>
            <p:ph idx="2" type="subTitle"/>
          </p:nvPr>
        </p:nvSpPr>
        <p:spPr>
          <a:xfrm>
            <a:off x="915175" y="4004575"/>
            <a:ext cx="2935200" cy="346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Char char="-"/>
            </a:pPr>
            <a:r>
              <a:rPr lang="en">
                <a:solidFill>
                  <a:schemeClr val="lt1"/>
                </a:solidFill>
                <a:latin typeface="Catamaran"/>
                <a:ea typeface="Catamaran"/>
                <a:cs typeface="Catamaran"/>
                <a:sym typeface="Catamaran"/>
              </a:rPr>
              <a:t>Greek </a:t>
            </a:r>
            <a:r>
              <a:rPr lang="en">
                <a:solidFill>
                  <a:schemeClr val="lt1"/>
                </a:solidFill>
                <a:latin typeface="Catamaran"/>
                <a:ea typeface="Catamaran"/>
                <a:cs typeface="Catamaran"/>
                <a:sym typeface="Catamaran"/>
              </a:rPr>
              <a:t>Philosopher</a:t>
            </a:r>
            <a:r>
              <a:rPr lang="en">
                <a:solidFill>
                  <a:schemeClr val="lt1"/>
                </a:solidFill>
                <a:latin typeface="Catamaran"/>
                <a:ea typeface="Catamaran"/>
                <a:cs typeface="Catamaran"/>
                <a:sym typeface="Catamaran"/>
              </a:rPr>
              <a:t> </a:t>
            </a:r>
            <a:r>
              <a:rPr lang="en">
                <a:solidFill>
                  <a:schemeClr val="lt1"/>
                </a:solidFill>
                <a:latin typeface="Catamaran"/>
                <a:ea typeface="Catamaran"/>
                <a:cs typeface="Catamaran"/>
                <a:sym typeface="Catamaran"/>
              </a:rPr>
              <a:t>ChatGPT-4o</a:t>
            </a:r>
            <a:endParaRPr>
              <a:solidFill>
                <a:schemeClr val="lt1"/>
              </a:solidFill>
              <a:latin typeface="Catamaran"/>
              <a:ea typeface="Catamaran"/>
              <a:cs typeface="Catamaran"/>
              <a:sym typeface="Catamaran"/>
            </a:endParaRPr>
          </a:p>
        </p:txBody>
      </p:sp>
      <p:sp>
        <p:nvSpPr>
          <p:cNvPr id="356" name="Google Shape;35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solidFill>
                  <a:schemeClr val="lt1"/>
                </a:solidFill>
                <a:latin typeface="Catamaran"/>
                <a:ea typeface="Catamaran"/>
                <a:cs typeface="Catamaran"/>
                <a:sym typeface="Catamaran"/>
              </a:rPr>
              <a:t>‹#›</a:t>
            </a:fld>
            <a:endParaRPr b="1" sz="1500">
              <a:solidFill>
                <a:schemeClr val="lt1"/>
              </a:solidFill>
              <a:latin typeface="Catamaran"/>
              <a:ea typeface="Catamaran"/>
              <a:cs typeface="Catamaran"/>
              <a:sym typeface="Catamar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0" name="Shape 360"/>
        <p:cNvGrpSpPr/>
        <p:nvPr/>
      </p:nvGrpSpPr>
      <p:grpSpPr>
        <a:xfrm>
          <a:off x="0" y="0"/>
          <a:ext cx="0" cy="0"/>
          <a:chOff x="0" y="0"/>
          <a:chExt cx="0" cy="0"/>
        </a:xfrm>
      </p:grpSpPr>
      <p:pic>
        <p:nvPicPr>
          <p:cNvPr id="361" name="Google Shape;361;p37"/>
          <p:cNvPicPr preferRelativeResize="0"/>
          <p:nvPr/>
        </p:nvPicPr>
        <p:blipFill>
          <a:blip r:embed="rId4">
            <a:alphaModFix/>
          </a:blip>
          <a:stretch>
            <a:fillRect/>
          </a:stretch>
        </p:blipFill>
        <p:spPr>
          <a:xfrm>
            <a:off x="-150" y="0"/>
            <a:ext cx="9143998" cy="5143501"/>
          </a:xfrm>
          <a:prstGeom prst="rect">
            <a:avLst/>
          </a:prstGeom>
          <a:noFill/>
          <a:ln>
            <a:noFill/>
          </a:ln>
        </p:spPr>
      </p:pic>
      <p:sp>
        <p:nvSpPr>
          <p:cNvPr id="362" name="Google Shape;362;p37"/>
          <p:cNvSpPr/>
          <p:nvPr/>
        </p:nvSpPr>
        <p:spPr>
          <a:xfrm flipH="1" rot="-5400000">
            <a:off x="328125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7"/>
          <p:cNvSpPr txBox="1"/>
          <p:nvPr>
            <p:ph type="title"/>
          </p:nvPr>
        </p:nvSpPr>
        <p:spPr>
          <a:xfrm>
            <a:off x="3200400" y="1505575"/>
            <a:ext cx="2743200" cy="169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Deep Learning Model</a:t>
            </a:r>
            <a:endParaRPr>
              <a:solidFill>
                <a:schemeClr val="lt1"/>
              </a:solidFill>
            </a:endParaRPr>
          </a:p>
        </p:txBody>
      </p:sp>
      <p:sp>
        <p:nvSpPr>
          <p:cNvPr id="364" name="Google Shape;364;p37"/>
          <p:cNvSpPr/>
          <p:nvPr/>
        </p:nvSpPr>
        <p:spPr>
          <a:xfrm flipH="1" rot="-5400000">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7"/>
          <p:cNvSpPr/>
          <p:nvPr/>
        </p:nvSpPr>
        <p:spPr>
          <a:xfrm flipH="1" rot="-5400000">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solidFill>
                  <a:schemeClr val="lt1"/>
                </a:solidFill>
                <a:latin typeface="Catamaran"/>
                <a:ea typeface="Catamaran"/>
                <a:cs typeface="Catamaran"/>
                <a:sym typeface="Catamaran"/>
              </a:rPr>
              <a:t>‹#›</a:t>
            </a:fld>
            <a:endParaRPr b="1" sz="1500">
              <a:solidFill>
                <a:schemeClr val="lt1"/>
              </a:solidFill>
              <a:latin typeface="Catamaran"/>
              <a:ea typeface="Catamaran"/>
              <a:cs typeface="Catamaran"/>
              <a:sym typeface="Catamar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70" name="Shape 370"/>
        <p:cNvGrpSpPr/>
        <p:nvPr/>
      </p:nvGrpSpPr>
      <p:grpSpPr>
        <a:xfrm>
          <a:off x="0" y="0"/>
          <a:ext cx="0" cy="0"/>
          <a:chOff x="0" y="0"/>
          <a:chExt cx="0" cy="0"/>
        </a:xfrm>
      </p:grpSpPr>
      <p:sp>
        <p:nvSpPr>
          <p:cNvPr id="371" name="Google Shape;371;p38"/>
          <p:cNvSpPr/>
          <p:nvPr/>
        </p:nvSpPr>
        <p:spPr>
          <a:xfrm>
            <a:off x="7695500" y="0"/>
            <a:ext cx="1448400" cy="5180700"/>
          </a:xfrm>
          <a:prstGeom prst="rect">
            <a:avLst/>
          </a:prstGeom>
          <a:solidFill>
            <a:schemeClr val="accent1">
              <a:alpha val="732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8"/>
          <p:cNvSpPr/>
          <p:nvPr/>
        </p:nvSpPr>
        <p:spPr>
          <a:xfrm>
            <a:off x="0" y="0"/>
            <a:ext cx="1329600" cy="5143500"/>
          </a:xfrm>
          <a:prstGeom prst="rect">
            <a:avLst/>
          </a:prstGeom>
          <a:solidFill>
            <a:schemeClr val="accent1">
              <a:alpha val="732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8"/>
          <p:cNvSpPr/>
          <p:nvPr/>
        </p:nvSpPr>
        <p:spPr>
          <a:xfrm>
            <a:off x="727475" y="289525"/>
            <a:ext cx="2666700" cy="96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8"/>
          <p:cNvSpPr txBox="1"/>
          <p:nvPr>
            <p:ph type="ctrTitle"/>
          </p:nvPr>
        </p:nvSpPr>
        <p:spPr>
          <a:xfrm rot="5400000">
            <a:off x="7215306" y="2329022"/>
            <a:ext cx="24498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Deep Learning</a:t>
            </a:r>
            <a:endParaRPr>
              <a:solidFill>
                <a:schemeClr val="lt1"/>
              </a:solidFill>
            </a:endParaRPr>
          </a:p>
        </p:txBody>
      </p:sp>
      <p:sp>
        <p:nvSpPr>
          <p:cNvPr id="375" name="Google Shape;375;p38"/>
          <p:cNvSpPr txBox="1"/>
          <p:nvPr>
            <p:ph idx="1" type="subTitle"/>
          </p:nvPr>
        </p:nvSpPr>
        <p:spPr>
          <a:xfrm>
            <a:off x="1542850" y="1745550"/>
            <a:ext cx="3550200" cy="29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In NODUS, we employed a </a:t>
            </a:r>
            <a:r>
              <a:rPr b="1" lang="en" sz="1200">
                <a:latin typeface="Catamaran"/>
                <a:ea typeface="Catamaran"/>
                <a:cs typeface="Catamaran"/>
                <a:sym typeface="Catamaran"/>
              </a:rPr>
              <a:t>Convolutional </a:t>
            </a:r>
            <a:r>
              <a:rPr b="1" lang="en" sz="1200">
                <a:latin typeface="Catamaran"/>
                <a:ea typeface="Catamaran"/>
                <a:cs typeface="Catamaran"/>
                <a:sym typeface="Catamaran"/>
              </a:rPr>
              <a:t>Deep Learning</a:t>
            </a:r>
            <a:r>
              <a:rPr lang="en" sz="1200"/>
              <a:t> model that sits in the back-end, this model is responsible for providing the subtype percentages.</a:t>
            </a:r>
            <a:endParaRPr sz="1200"/>
          </a:p>
          <a:p>
            <a:pPr indent="0" lvl="0" marL="0" rtl="0" algn="l">
              <a:spcBef>
                <a:spcPts val="1000"/>
              </a:spcBef>
              <a:spcAft>
                <a:spcPts val="0"/>
              </a:spcAft>
              <a:buNone/>
            </a:pPr>
            <a:r>
              <a:rPr lang="en" sz="1200"/>
              <a:t>This model was trained on </a:t>
            </a:r>
            <a:r>
              <a:rPr b="1" lang="en" sz="1200">
                <a:latin typeface="Catamaran"/>
                <a:ea typeface="Catamaran"/>
                <a:cs typeface="Catamaran"/>
                <a:sym typeface="Catamaran"/>
              </a:rPr>
              <a:t>behavioural data</a:t>
            </a:r>
            <a:r>
              <a:rPr lang="en" sz="1200"/>
              <a:t> that we acquired using a beta version of the NODUS system.</a:t>
            </a:r>
            <a:endParaRPr sz="1200"/>
          </a:p>
          <a:p>
            <a:pPr indent="0" lvl="0" marL="0" rtl="0" algn="l">
              <a:spcBef>
                <a:spcPts val="1000"/>
              </a:spcBef>
              <a:spcAft>
                <a:spcPts val="0"/>
              </a:spcAft>
              <a:buNone/>
            </a:pPr>
            <a:r>
              <a:rPr lang="en" sz="1200"/>
              <a:t>All </a:t>
            </a:r>
            <a:r>
              <a:rPr b="1" lang="en" sz="1200">
                <a:latin typeface="Catamaran"/>
                <a:ea typeface="Catamaran"/>
                <a:cs typeface="Catamaran"/>
                <a:sym typeface="Catamaran"/>
              </a:rPr>
              <a:t>test results are pre-processed</a:t>
            </a:r>
            <a:r>
              <a:rPr lang="en" sz="1200"/>
              <a:t> in the back-end and fed into this model, the results returned are simply the model’s predictions.</a:t>
            </a:r>
            <a:endParaRPr sz="1200"/>
          </a:p>
          <a:p>
            <a:pPr indent="0" lvl="0" marL="0" rtl="0" algn="l">
              <a:spcBef>
                <a:spcPts val="1000"/>
              </a:spcBef>
              <a:spcAft>
                <a:spcPts val="0"/>
              </a:spcAft>
              <a:buNone/>
            </a:pPr>
            <a:r>
              <a:rPr lang="en" sz="1200"/>
              <a:t>With the use of AI we allow our system to tackle new cases by </a:t>
            </a:r>
            <a:r>
              <a:rPr b="1" lang="en" sz="1200">
                <a:latin typeface="Catamaran"/>
                <a:ea typeface="Catamaran"/>
                <a:cs typeface="Catamaran"/>
                <a:sym typeface="Catamaran"/>
              </a:rPr>
              <a:t>comparing</a:t>
            </a:r>
            <a:r>
              <a:rPr lang="en" sz="1200"/>
              <a:t> them with old cases it </a:t>
            </a:r>
            <a:r>
              <a:rPr lang="en" sz="1200"/>
              <a:t>already came across.</a:t>
            </a:r>
            <a:endParaRPr sz="1200"/>
          </a:p>
          <a:p>
            <a:pPr indent="0" lvl="0" marL="0" rtl="0" algn="l">
              <a:spcBef>
                <a:spcPts val="1000"/>
              </a:spcBef>
              <a:spcAft>
                <a:spcPts val="1000"/>
              </a:spcAft>
              <a:buNone/>
            </a:pPr>
            <a:r>
              <a:t/>
            </a:r>
            <a:endParaRPr sz="1200"/>
          </a:p>
        </p:txBody>
      </p:sp>
      <p:sp>
        <p:nvSpPr>
          <p:cNvPr id="376" name="Google Shape;376;p38"/>
          <p:cNvSpPr txBox="1"/>
          <p:nvPr>
            <p:ph idx="2" type="ctrTitle"/>
          </p:nvPr>
        </p:nvSpPr>
        <p:spPr>
          <a:xfrm>
            <a:off x="1579064" y="771800"/>
            <a:ext cx="26193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DL Model</a:t>
            </a:r>
            <a:endParaRPr>
              <a:solidFill>
                <a:schemeClr val="lt1"/>
              </a:solidFill>
            </a:endParaRPr>
          </a:p>
        </p:txBody>
      </p:sp>
      <p:pic>
        <p:nvPicPr>
          <p:cNvPr id="377" name="Google Shape;377;p38"/>
          <p:cNvPicPr preferRelativeResize="0"/>
          <p:nvPr/>
        </p:nvPicPr>
        <p:blipFill>
          <a:blip r:embed="rId3">
            <a:alphaModFix/>
          </a:blip>
          <a:stretch>
            <a:fillRect/>
          </a:stretch>
        </p:blipFill>
        <p:spPr>
          <a:xfrm>
            <a:off x="846375" y="425627"/>
            <a:ext cx="696475" cy="696501"/>
          </a:xfrm>
          <a:prstGeom prst="rect">
            <a:avLst/>
          </a:prstGeom>
          <a:noFill/>
          <a:ln>
            <a:noFill/>
          </a:ln>
        </p:spPr>
      </p:pic>
      <p:pic>
        <p:nvPicPr>
          <p:cNvPr id="378" name="Google Shape;378;p38"/>
          <p:cNvPicPr preferRelativeResize="0"/>
          <p:nvPr/>
        </p:nvPicPr>
        <p:blipFill rotWithShape="1">
          <a:blip r:embed="rId4">
            <a:alphaModFix/>
          </a:blip>
          <a:srcRect b="12571" l="12778" r="13864" t="6423"/>
          <a:stretch/>
        </p:blipFill>
        <p:spPr>
          <a:xfrm>
            <a:off x="5318800" y="393450"/>
            <a:ext cx="1882450" cy="2238500"/>
          </a:xfrm>
          <a:prstGeom prst="rect">
            <a:avLst/>
          </a:prstGeom>
          <a:noFill/>
          <a:ln>
            <a:noFill/>
          </a:ln>
        </p:spPr>
      </p:pic>
      <p:pic>
        <p:nvPicPr>
          <p:cNvPr id="379" name="Google Shape;379;p38"/>
          <p:cNvPicPr preferRelativeResize="0"/>
          <p:nvPr/>
        </p:nvPicPr>
        <p:blipFill>
          <a:blip r:embed="rId5">
            <a:alphaModFix/>
          </a:blip>
          <a:stretch>
            <a:fillRect/>
          </a:stretch>
        </p:blipFill>
        <p:spPr>
          <a:xfrm>
            <a:off x="5114600" y="2631950"/>
            <a:ext cx="2206749" cy="2206749"/>
          </a:xfrm>
          <a:prstGeom prst="rect">
            <a:avLst/>
          </a:prstGeom>
          <a:noFill/>
          <a:ln>
            <a:noFill/>
          </a:ln>
        </p:spPr>
      </p:pic>
      <p:sp>
        <p:nvSpPr>
          <p:cNvPr id="380" name="Google Shape;380;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solidFill>
                  <a:srgbClr val="000000"/>
                </a:solidFill>
                <a:latin typeface="Catamaran"/>
                <a:ea typeface="Catamaran"/>
                <a:cs typeface="Catamaran"/>
                <a:sym typeface="Catamaran"/>
              </a:rPr>
              <a:t>‹#›</a:t>
            </a:fld>
            <a:endParaRPr b="1" sz="1500">
              <a:solidFill>
                <a:srgbClr val="000000"/>
              </a:solidFill>
              <a:latin typeface="Catamaran"/>
              <a:ea typeface="Catamaran"/>
              <a:cs typeface="Catamaran"/>
              <a:sym typeface="Catamar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84" name="Shape 384"/>
        <p:cNvGrpSpPr/>
        <p:nvPr/>
      </p:nvGrpSpPr>
      <p:grpSpPr>
        <a:xfrm>
          <a:off x="0" y="0"/>
          <a:ext cx="0" cy="0"/>
          <a:chOff x="0" y="0"/>
          <a:chExt cx="0" cy="0"/>
        </a:xfrm>
      </p:grpSpPr>
      <p:sp>
        <p:nvSpPr>
          <p:cNvPr id="385" name="Google Shape;385;p39"/>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9"/>
          <p:cNvSpPr/>
          <p:nvPr/>
        </p:nvSpPr>
        <p:spPr>
          <a:xfrm>
            <a:off x="0" y="25"/>
            <a:ext cx="7803600" cy="94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9"/>
          <p:cNvSpPr txBox="1"/>
          <p:nvPr>
            <p:ph type="ctrTitle"/>
          </p:nvPr>
        </p:nvSpPr>
        <p:spPr>
          <a:xfrm>
            <a:off x="0" y="227700"/>
            <a:ext cx="739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DL Model Architecture</a:t>
            </a:r>
            <a:endParaRPr>
              <a:solidFill>
                <a:schemeClr val="lt1"/>
              </a:solidFill>
            </a:endParaRPr>
          </a:p>
        </p:txBody>
      </p:sp>
      <p:sp>
        <p:nvSpPr>
          <p:cNvPr id="388" name="Google Shape;388;p39"/>
          <p:cNvSpPr txBox="1"/>
          <p:nvPr>
            <p:ph idx="4294967295" type="ctrTitle"/>
          </p:nvPr>
        </p:nvSpPr>
        <p:spPr>
          <a:xfrm rot="5400000">
            <a:off x="6931500" y="2443075"/>
            <a:ext cx="2913300" cy="6930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Deep Learning Model</a:t>
            </a:r>
            <a:endParaRPr>
              <a:solidFill>
                <a:schemeClr val="lt1"/>
              </a:solidFill>
            </a:endParaRPr>
          </a:p>
        </p:txBody>
      </p:sp>
      <p:pic>
        <p:nvPicPr>
          <p:cNvPr id="389" name="Google Shape;389;p39"/>
          <p:cNvPicPr preferRelativeResize="0"/>
          <p:nvPr/>
        </p:nvPicPr>
        <p:blipFill rotWithShape="1">
          <a:blip r:embed="rId3">
            <a:alphaModFix/>
          </a:blip>
          <a:srcRect b="0" l="396" r="396" t="3920"/>
          <a:stretch/>
        </p:blipFill>
        <p:spPr>
          <a:xfrm>
            <a:off x="64750" y="993675"/>
            <a:ext cx="4882651" cy="3938075"/>
          </a:xfrm>
          <a:prstGeom prst="rect">
            <a:avLst/>
          </a:prstGeom>
          <a:noFill/>
          <a:ln>
            <a:noFill/>
          </a:ln>
        </p:spPr>
      </p:pic>
      <p:sp>
        <p:nvSpPr>
          <p:cNvPr id="390" name="Google Shape;390;p39"/>
          <p:cNvSpPr txBox="1"/>
          <p:nvPr/>
        </p:nvSpPr>
        <p:spPr>
          <a:xfrm>
            <a:off x="4843625" y="1094100"/>
            <a:ext cx="2505600" cy="38736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Catamaran Light"/>
              <a:buChar char="●"/>
            </a:pPr>
            <a:r>
              <a:rPr b="1" lang="en" sz="1100">
                <a:latin typeface="Catamaran"/>
                <a:ea typeface="Catamaran"/>
                <a:cs typeface="Catamaran"/>
                <a:sym typeface="Catamaran"/>
              </a:rPr>
              <a:t>Conv1D Layers</a:t>
            </a:r>
            <a:r>
              <a:rPr lang="en" sz="1100">
                <a:latin typeface="Catamaran Light"/>
                <a:ea typeface="Catamaran Light"/>
                <a:cs typeface="Catamaran Light"/>
                <a:sym typeface="Catamaran Light"/>
              </a:rPr>
              <a:t>: Extract features from the input data using filters.</a:t>
            </a:r>
            <a:endParaRPr sz="1100">
              <a:latin typeface="Catamaran Light"/>
              <a:ea typeface="Catamaran Light"/>
              <a:cs typeface="Catamaran Light"/>
              <a:sym typeface="Catamaran Light"/>
            </a:endParaRPr>
          </a:p>
          <a:p>
            <a:pPr indent="-298450" lvl="0" marL="457200" rtl="0" algn="l">
              <a:spcBef>
                <a:spcPts val="1000"/>
              </a:spcBef>
              <a:spcAft>
                <a:spcPts val="0"/>
              </a:spcAft>
              <a:buSzPts val="1100"/>
              <a:buFont typeface="Catamaran Light"/>
              <a:buChar char="●"/>
            </a:pPr>
            <a:r>
              <a:rPr b="1" lang="en" sz="1100">
                <a:latin typeface="Catamaran"/>
                <a:ea typeface="Catamaran"/>
                <a:cs typeface="Catamaran"/>
                <a:sym typeface="Catamaran"/>
              </a:rPr>
              <a:t>Batch Normalization</a:t>
            </a:r>
            <a:r>
              <a:rPr lang="en" sz="1100">
                <a:latin typeface="Catamaran Light"/>
                <a:ea typeface="Catamaran Light"/>
                <a:cs typeface="Catamaran Light"/>
                <a:sym typeface="Catamaran Light"/>
              </a:rPr>
              <a:t>: Normalizes the data to improve training stability and speed.</a:t>
            </a:r>
            <a:endParaRPr sz="1100">
              <a:latin typeface="Catamaran Light"/>
              <a:ea typeface="Catamaran Light"/>
              <a:cs typeface="Catamaran Light"/>
              <a:sym typeface="Catamaran Light"/>
            </a:endParaRPr>
          </a:p>
          <a:p>
            <a:pPr indent="-298450" lvl="0" marL="457200" rtl="0" algn="l">
              <a:spcBef>
                <a:spcPts val="1000"/>
              </a:spcBef>
              <a:spcAft>
                <a:spcPts val="0"/>
              </a:spcAft>
              <a:buSzPts val="1100"/>
              <a:buFont typeface="Catamaran Light"/>
              <a:buChar char="●"/>
            </a:pPr>
            <a:r>
              <a:rPr b="1" lang="en" sz="1100">
                <a:latin typeface="Catamaran"/>
                <a:ea typeface="Catamaran"/>
                <a:cs typeface="Catamaran"/>
                <a:sym typeface="Catamaran"/>
              </a:rPr>
              <a:t>MaxPooling1D</a:t>
            </a:r>
            <a:r>
              <a:rPr lang="en" sz="1100">
                <a:latin typeface="Catamaran Light"/>
                <a:ea typeface="Catamaran Light"/>
                <a:cs typeface="Catamaran Light"/>
                <a:sym typeface="Catamaran Light"/>
              </a:rPr>
              <a:t>: Reduces the data size, making the model more efficient.</a:t>
            </a:r>
            <a:endParaRPr sz="1100">
              <a:latin typeface="Catamaran Light"/>
              <a:ea typeface="Catamaran Light"/>
              <a:cs typeface="Catamaran Light"/>
              <a:sym typeface="Catamaran Light"/>
            </a:endParaRPr>
          </a:p>
          <a:p>
            <a:pPr indent="-298450" lvl="0" marL="457200" rtl="0" algn="l">
              <a:spcBef>
                <a:spcPts val="1000"/>
              </a:spcBef>
              <a:spcAft>
                <a:spcPts val="0"/>
              </a:spcAft>
              <a:buSzPts val="1100"/>
              <a:buFont typeface="Catamaran Light"/>
              <a:buChar char="●"/>
            </a:pPr>
            <a:r>
              <a:rPr b="1" lang="en" sz="1100">
                <a:latin typeface="Catamaran"/>
                <a:ea typeface="Catamaran"/>
                <a:cs typeface="Catamaran"/>
                <a:sym typeface="Catamaran"/>
              </a:rPr>
              <a:t>Dropout</a:t>
            </a:r>
            <a:r>
              <a:rPr lang="en" sz="1100">
                <a:latin typeface="Catamaran Light"/>
                <a:ea typeface="Catamaran Light"/>
                <a:cs typeface="Catamaran Light"/>
                <a:sym typeface="Catamaran Light"/>
              </a:rPr>
              <a:t>: Prevents overfitting by randomly turning off some neurons during training.</a:t>
            </a:r>
            <a:endParaRPr sz="1100">
              <a:latin typeface="Catamaran Light"/>
              <a:ea typeface="Catamaran Light"/>
              <a:cs typeface="Catamaran Light"/>
              <a:sym typeface="Catamaran Light"/>
            </a:endParaRPr>
          </a:p>
          <a:p>
            <a:pPr indent="-298450" lvl="0" marL="457200" rtl="0" algn="l">
              <a:spcBef>
                <a:spcPts val="1000"/>
              </a:spcBef>
              <a:spcAft>
                <a:spcPts val="0"/>
              </a:spcAft>
              <a:buSzPts val="1100"/>
              <a:buFont typeface="Catamaran Light"/>
              <a:buChar char="●"/>
            </a:pPr>
            <a:r>
              <a:rPr b="1" lang="en" sz="1100">
                <a:latin typeface="Catamaran"/>
                <a:ea typeface="Catamaran"/>
                <a:cs typeface="Catamaran"/>
                <a:sym typeface="Catamaran"/>
              </a:rPr>
              <a:t>Flatten Layer</a:t>
            </a:r>
            <a:r>
              <a:rPr lang="en" sz="1100">
                <a:latin typeface="Catamaran Light"/>
                <a:ea typeface="Catamaran Light"/>
                <a:cs typeface="Catamaran Light"/>
                <a:sym typeface="Catamaran Light"/>
              </a:rPr>
              <a:t>: Prepares the data for the final decision-making layers.</a:t>
            </a:r>
            <a:endParaRPr sz="1100">
              <a:latin typeface="Catamaran Light"/>
              <a:ea typeface="Catamaran Light"/>
              <a:cs typeface="Catamaran Light"/>
              <a:sym typeface="Catamaran Light"/>
            </a:endParaRPr>
          </a:p>
          <a:p>
            <a:pPr indent="-298450" lvl="0" marL="457200" rtl="0" algn="l">
              <a:spcBef>
                <a:spcPts val="1000"/>
              </a:spcBef>
              <a:spcAft>
                <a:spcPts val="1000"/>
              </a:spcAft>
              <a:buSzPts val="1100"/>
              <a:buFont typeface="Catamaran Light"/>
              <a:buChar char="●"/>
            </a:pPr>
            <a:r>
              <a:rPr b="1" lang="en" sz="1100">
                <a:latin typeface="Catamaran"/>
                <a:ea typeface="Catamaran"/>
                <a:cs typeface="Catamaran"/>
                <a:sym typeface="Catamaran"/>
              </a:rPr>
              <a:t>Dense Layers</a:t>
            </a:r>
            <a:r>
              <a:rPr lang="en" sz="1100">
                <a:latin typeface="Catamaran Light"/>
                <a:ea typeface="Catamaran Light"/>
                <a:cs typeface="Catamaran Light"/>
                <a:sym typeface="Catamaran Light"/>
              </a:rPr>
              <a:t>: These fully connected layers make the final predictions based on the extracted features.</a:t>
            </a:r>
            <a:endParaRPr sz="1100">
              <a:latin typeface="Catamaran Light"/>
              <a:ea typeface="Catamaran Light"/>
              <a:cs typeface="Catamaran Light"/>
              <a:sym typeface="Catamaran Light"/>
            </a:endParaRPr>
          </a:p>
        </p:txBody>
      </p:sp>
      <p:sp>
        <p:nvSpPr>
          <p:cNvPr id="391" name="Google Shape;391;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solidFill>
                  <a:srgbClr val="000000"/>
                </a:solidFill>
                <a:latin typeface="Catamaran"/>
                <a:ea typeface="Catamaran"/>
                <a:cs typeface="Catamaran"/>
                <a:sym typeface="Catamaran"/>
              </a:rPr>
              <a:t>‹#›</a:t>
            </a:fld>
            <a:endParaRPr b="1" sz="1500">
              <a:solidFill>
                <a:srgbClr val="000000"/>
              </a:solidFill>
              <a:latin typeface="Catamaran"/>
              <a:ea typeface="Catamaran"/>
              <a:cs typeface="Catamaran"/>
              <a:sym typeface="Catamar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95" name="Shape 395"/>
        <p:cNvGrpSpPr/>
        <p:nvPr/>
      </p:nvGrpSpPr>
      <p:grpSpPr>
        <a:xfrm>
          <a:off x="0" y="0"/>
          <a:ext cx="0" cy="0"/>
          <a:chOff x="0" y="0"/>
          <a:chExt cx="0" cy="0"/>
        </a:xfrm>
      </p:grpSpPr>
      <p:sp>
        <p:nvSpPr>
          <p:cNvPr id="396" name="Google Shape;396;p40"/>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0"/>
          <p:cNvSpPr/>
          <p:nvPr/>
        </p:nvSpPr>
        <p:spPr>
          <a:xfrm>
            <a:off x="0" y="25"/>
            <a:ext cx="7396200" cy="94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Livvic"/>
                <a:ea typeface="Livvic"/>
                <a:cs typeface="Livvic"/>
                <a:sym typeface="Livvic"/>
              </a:rPr>
              <a:t>Experiment Setup</a:t>
            </a:r>
            <a:endParaRPr b="1" sz="3000">
              <a:solidFill>
                <a:schemeClr val="lt1"/>
              </a:solidFill>
              <a:latin typeface="Livvic"/>
              <a:ea typeface="Livvic"/>
              <a:cs typeface="Livvic"/>
              <a:sym typeface="Livvic"/>
            </a:endParaRPr>
          </a:p>
        </p:txBody>
      </p:sp>
      <p:sp>
        <p:nvSpPr>
          <p:cNvPr id="398" name="Google Shape;398;p40"/>
          <p:cNvSpPr txBox="1"/>
          <p:nvPr>
            <p:ph idx="2" type="ctrTitle"/>
          </p:nvPr>
        </p:nvSpPr>
        <p:spPr>
          <a:xfrm>
            <a:off x="816150" y="1567796"/>
            <a:ext cx="1522200" cy="43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Phase 1</a:t>
            </a:r>
            <a:endParaRPr>
              <a:solidFill>
                <a:schemeClr val="dk1"/>
              </a:solidFill>
            </a:endParaRPr>
          </a:p>
        </p:txBody>
      </p:sp>
      <p:sp>
        <p:nvSpPr>
          <p:cNvPr id="399" name="Google Shape;399;p40"/>
          <p:cNvSpPr txBox="1"/>
          <p:nvPr>
            <p:ph idx="3" type="subTitle"/>
          </p:nvPr>
        </p:nvSpPr>
        <p:spPr>
          <a:xfrm>
            <a:off x="990000" y="1894050"/>
            <a:ext cx="62778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Two system setups with microphones; tests done under supervision with participants. Data stored in MongoDB and labeled using ADHD prescriptions or DSM-V criteria for accurate supervised data.</a:t>
            </a:r>
            <a:endParaRPr sz="1200"/>
          </a:p>
          <a:p>
            <a:pPr indent="0" lvl="0" marL="0" rtl="0" algn="l">
              <a:spcBef>
                <a:spcPts val="0"/>
              </a:spcBef>
              <a:spcAft>
                <a:spcPts val="0"/>
              </a:spcAft>
              <a:buNone/>
            </a:pPr>
            <a:r>
              <a:t/>
            </a:r>
            <a:endParaRPr sz="1200"/>
          </a:p>
        </p:txBody>
      </p:sp>
      <p:sp>
        <p:nvSpPr>
          <p:cNvPr id="400" name="Google Shape;400;p40"/>
          <p:cNvSpPr txBox="1"/>
          <p:nvPr>
            <p:ph idx="3" type="subTitle"/>
          </p:nvPr>
        </p:nvSpPr>
        <p:spPr>
          <a:xfrm>
            <a:off x="816150" y="1054200"/>
            <a:ext cx="62778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Training the DL model was done with data of 79 colleagues, 23 were labeled with a subtype of ADHD, spanning 3 phases: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401" name="Google Shape;401;p40"/>
          <p:cNvSpPr txBox="1"/>
          <p:nvPr/>
        </p:nvSpPr>
        <p:spPr>
          <a:xfrm rot="5400000">
            <a:off x="6931500" y="2443075"/>
            <a:ext cx="2913300" cy="6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FFF"/>
                </a:solidFill>
                <a:latin typeface="Livvic"/>
                <a:ea typeface="Livvic"/>
                <a:cs typeface="Livvic"/>
                <a:sym typeface="Livvic"/>
              </a:rPr>
              <a:t>Deep Learning Model</a:t>
            </a:r>
            <a:endParaRPr b="1" sz="2800">
              <a:solidFill>
                <a:srgbClr val="FFFFFF"/>
              </a:solidFill>
              <a:latin typeface="Livvic"/>
              <a:ea typeface="Livvic"/>
              <a:cs typeface="Livvic"/>
              <a:sym typeface="Livvic"/>
            </a:endParaRPr>
          </a:p>
        </p:txBody>
      </p:sp>
      <p:sp>
        <p:nvSpPr>
          <p:cNvPr id="402" name="Google Shape;402;p40"/>
          <p:cNvSpPr txBox="1"/>
          <p:nvPr>
            <p:ph idx="2" type="ctrTitle"/>
          </p:nvPr>
        </p:nvSpPr>
        <p:spPr>
          <a:xfrm>
            <a:off x="816150" y="2505300"/>
            <a:ext cx="1522200" cy="43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Phase 2</a:t>
            </a:r>
            <a:endParaRPr>
              <a:solidFill>
                <a:schemeClr val="dk1"/>
              </a:solidFill>
            </a:endParaRPr>
          </a:p>
        </p:txBody>
      </p:sp>
      <p:sp>
        <p:nvSpPr>
          <p:cNvPr id="403" name="Google Shape;403;p40"/>
          <p:cNvSpPr txBox="1"/>
          <p:nvPr>
            <p:ph idx="2" type="ctrTitle"/>
          </p:nvPr>
        </p:nvSpPr>
        <p:spPr>
          <a:xfrm>
            <a:off x="816150" y="3572100"/>
            <a:ext cx="1522200" cy="43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Phase 3</a:t>
            </a:r>
            <a:endParaRPr>
              <a:solidFill>
                <a:schemeClr val="dk1"/>
              </a:solidFill>
            </a:endParaRPr>
          </a:p>
        </p:txBody>
      </p:sp>
      <p:sp>
        <p:nvSpPr>
          <p:cNvPr id="404" name="Google Shape;404;p40"/>
          <p:cNvSpPr txBox="1"/>
          <p:nvPr/>
        </p:nvSpPr>
        <p:spPr>
          <a:xfrm>
            <a:off x="990000" y="2827122"/>
            <a:ext cx="6082500" cy="6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tamaran Light"/>
                <a:ea typeface="Catamaran Light"/>
                <a:cs typeface="Catamaran Light"/>
                <a:sym typeface="Catamaran Light"/>
              </a:rPr>
              <a:t>Half of the participants tested under supervision, half remotely. Compared data consistency between settings. Labels assigned as in Phase 1 to assess system reliability in mixed conditions.</a:t>
            </a:r>
            <a:endParaRPr sz="1200">
              <a:solidFill>
                <a:schemeClr val="dk1"/>
              </a:solidFill>
              <a:latin typeface="Catamaran Light"/>
              <a:ea typeface="Catamaran Light"/>
              <a:cs typeface="Catamaran Light"/>
              <a:sym typeface="Catamaran Light"/>
            </a:endParaRPr>
          </a:p>
        </p:txBody>
      </p:sp>
      <p:sp>
        <p:nvSpPr>
          <p:cNvPr id="405" name="Google Shape;405;p40"/>
          <p:cNvSpPr txBox="1"/>
          <p:nvPr/>
        </p:nvSpPr>
        <p:spPr>
          <a:xfrm>
            <a:off x="990000" y="3882600"/>
            <a:ext cx="6082500" cy="56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chemeClr val="dk1"/>
                </a:solidFill>
                <a:latin typeface="Catamaran Light"/>
                <a:ea typeface="Catamaran Light"/>
                <a:cs typeface="Catamaran Light"/>
                <a:sym typeface="Catamaran Light"/>
              </a:rPr>
              <a:t>All tests conducted remotely without supervision. Labeled data using internal metrics due to lack of prescriptions. Evaluated system performance in unsupervised conditions to finalize data collection.</a:t>
            </a:r>
            <a:endParaRPr sz="1200">
              <a:solidFill>
                <a:schemeClr val="dk1"/>
              </a:solidFill>
              <a:latin typeface="Catamaran Light"/>
              <a:ea typeface="Catamaran Light"/>
              <a:cs typeface="Catamaran Light"/>
              <a:sym typeface="Catamaran Light"/>
            </a:endParaRPr>
          </a:p>
          <a:p>
            <a:pPr indent="0" lvl="0" marL="0" rtl="0" algn="l">
              <a:spcBef>
                <a:spcPts val="1200"/>
              </a:spcBef>
              <a:spcAft>
                <a:spcPts val="0"/>
              </a:spcAft>
              <a:buNone/>
            </a:pPr>
            <a:r>
              <a:t/>
            </a:r>
            <a:endParaRPr sz="1200">
              <a:solidFill>
                <a:schemeClr val="dk1"/>
              </a:solidFill>
              <a:latin typeface="Catamaran Light"/>
              <a:ea typeface="Catamaran Light"/>
              <a:cs typeface="Catamaran Light"/>
              <a:sym typeface="Catamaran Light"/>
            </a:endParaRPr>
          </a:p>
        </p:txBody>
      </p:sp>
      <p:sp>
        <p:nvSpPr>
          <p:cNvPr id="406" name="Google Shape;406;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solidFill>
                  <a:srgbClr val="000000"/>
                </a:solidFill>
                <a:latin typeface="Catamaran"/>
                <a:ea typeface="Catamaran"/>
                <a:cs typeface="Catamaran"/>
                <a:sym typeface="Catamaran"/>
              </a:rPr>
              <a:t>‹#›</a:t>
            </a:fld>
            <a:endParaRPr b="1" sz="1500">
              <a:solidFill>
                <a:srgbClr val="000000"/>
              </a:solidFill>
              <a:latin typeface="Catamaran"/>
              <a:ea typeface="Catamaran"/>
              <a:cs typeface="Catamaran"/>
              <a:sym typeface="Catamar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9" name="Shape 149"/>
        <p:cNvGrpSpPr/>
        <p:nvPr/>
      </p:nvGrpSpPr>
      <p:grpSpPr>
        <a:xfrm>
          <a:off x="0" y="0"/>
          <a:ext cx="0" cy="0"/>
          <a:chOff x="0" y="0"/>
          <a:chExt cx="0" cy="0"/>
        </a:xfrm>
      </p:grpSpPr>
      <p:sp>
        <p:nvSpPr>
          <p:cNvPr id="150" name="Google Shape;150;p23"/>
          <p:cNvSpPr/>
          <p:nvPr/>
        </p:nvSpPr>
        <p:spPr>
          <a:xfrm>
            <a:off x="7605000" y="25"/>
            <a:ext cx="1529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3"/>
          <p:cNvSpPr txBox="1"/>
          <p:nvPr>
            <p:ph idx="9" type="ctrTitle"/>
          </p:nvPr>
        </p:nvSpPr>
        <p:spPr>
          <a:xfrm rot="5400000">
            <a:off x="7334875" y="2305625"/>
            <a:ext cx="1938000" cy="61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lt1"/>
                </a:solidFill>
              </a:rPr>
              <a:t>TABLE OF CONTENTS</a:t>
            </a:r>
            <a:endParaRPr sz="2400">
              <a:solidFill>
                <a:schemeClr val="lt1"/>
              </a:solidFill>
            </a:endParaRPr>
          </a:p>
        </p:txBody>
      </p:sp>
      <p:sp>
        <p:nvSpPr>
          <p:cNvPr id="152" name="Google Shape;152;p23"/>
          <p:cNvSpPr/>
          <p:nvPr/>
        </p:nvSpPr>
        <p:spPr>
          <a:xfrm flipH="1" rot="-5400000">
            <a:off x="-1010350" y="1010400"/>
            <a:ext cx="5140800" cy="312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Overview of the Technologies employed</a:t>
            </a:r>
            <a:endParaRPr sz="1100"/>
          </a:p>
        </p:txBody>
      </p:sp>
      <p:sp>
        <p:nvSpPr>
          <p:cNvPr id="154" name="Google Shape;154;p2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Technologies Used</a:t>
            </a:r>
            <a:endParaRPr sz="1400"/>
          </a:p>
        </p:txBody>
      </p:sp>
      <p:sp>
        <p:nvSpPr>
          <p:cNvPr id="155" name="Google Shape;155;p23"/>
          <p:cNvSpPr txBox="1"/>
          <p:nvPr>
            <p:ph idx="8" type="title"/>
          </p:nvPr>
        </p:nvSpPr>
        <p:spPr>
          <a:xfrm>
            <a:off x="2327807" y="23234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3</a:t>
            </a:r>
            <a:endParaRPr>
              <a:solidFill>
                <a:schemeClr val="lt1"/>
              </a:solidFill>
            </a:endParaRPr>
          </a:p>
        </p:txBody>
      </p:sp>
      <p:sp>
        <p:nvSpPr>
          <p:cNvPr id="156" name="Google Shape;156;p2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sz="1400"/>
              <a:t>Introduction</a:t>
            </a:r>
            <a:endParaRPr sz="1400"/>
          </a:p>
        </p:txBody>
      </p:sp>
      <p:sp>
        <p:nvSpPr>
          <p:cNvPr id="157" name="Google Shape;157;p2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Overview of the Problem</a:t>
            </a:r>
            <a:endParaRPr sz="1100"/>
          </a:p>
          <a:p>
            <a:pPr indent="0" lvl="0" marL="0" rtl="0" algn="l">
              <a:spcBef>
                <a:spcPts val="0"/>
              </a:spcBef>
              <a:spcAft>
                <a:spcPts val="0"/>
              </a:spcAft>
              <a:buNone/>
            </a:pPr>
            <a:r>
              <a:rPr lang="en" sz="1100"/>
              <a:t>Current Solutions</a:t>
            </a:r>
            <a:endParaRPr sz="1100"/>
          </a:p>
        </p:txBody>
      </p:sp>
      <p:sp>
        <p:nvSpPr>
          <p:cNvPr id="158" name="Google Shape;158;p23"/>
          <p:cNvSpPr txBox="1"/>
          <p:nvPr>
            <p:ph idx="2" type="title"/>
          </p:nvPr>
        </p:nvSpPr>
        <p:spPr>
          <a:xfrm>
            <a:off x="2327807" y="65411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1</a:t>
            </a:r>
            <a:endParaRPr>
              <a:solidFill>
                <a:schemeClr val="lt1"/>
              </a:solidFill>
            </a:endParaRPr>
          </a:p>
        </p:txBody>
      </p:sp>
      <p:sp>
        <p:nvSpPr>
          <p:cNvPr id="159" name="Google Shape;159;p2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Our Solution</a:t>
            </a:r>
            <a:endParaRPr sz="1400"/>
          </a:p>
        </p:txBody>
      </p:sp>
      <p:sp>
        <p:nvSpPr>
          <p:cNvPr id="160" name="Google Shape;160;p23"/>
          <p:cNvSpPr txBox="1"/>
          <p:nvPr>
            <p:ph idx="4" type="subTitle"/>
          </p:nvPr>
        </p:nvSpPr>
        <p:spPr>
          <a:xfrm>
            <a:off x="3425250" y="1638850"/>
            <a:ext cx="2062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Overview of the NODUS System</a:t>
            </a:r>
            <a:endParaRPr sz="1100"/>
          </a:p>
          <a:p>
            <a:pPr indent="0" lvl="0" marL="0" rtl="0" algn="l">
              <a:spcBef>
                <a:spcPts val="0"/>
              </a:spcBef>
              <a:spcAft>
                <a:spcPts val="0"/>
              </a:spcAft>
              <a:buNone/>
            </a:pPr>
            <a:r>
              <a:rPr lang="en" sz="1100"/>
              <a:t>Architecture </a:t>
            </a:r>
            <a:r>
              <a:rPr lang="en" sz="1100"/>
              <a:t>and Components</a:t>
            </a:r>
            <a:endParaRPr sz="1100"/>
          </a:p>
        </p:txBody>
      </p:sp>
      <p:sp>
        <p:nvSpPr>
          <p:cNvPr id="161" name="Google Shape;161;p23"/>
          <p:cNvSpPr txBox="1"/>
          <p:nvPr>
            <p:ph idx="5" type="title"/>
          </p:nvPr>
        </p:nvSpPr>
        <p:spPr>
          <a:xfrm>
            <a:off x="2327807" y="148878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2</a:t>
            </a:r>
            <a:endParaRPr>
              <a:solidFill>
                <a:schemeClr val="lt1"/>
              </a:solidFill>
            </a:endParaRPr>
          </a:p>
        </p:txBody>
      </p:sp>
      <p:sp>
        <p:nvSpPr>
          <p:cNvPr id="162" name="Google Shape;162;p2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Deep-Learning Model</a:t>
            </a:r>
            <a:endParaRPr sz="1400"/>
          </a:p>
        </p:txBody>
      </p:sp>
      <p:sp>
        <p:nvSpPr>
          <p:cNvPr id="163" name="Google Shape;163;p2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Architecture, experiment, setup and results, </a:t>
            </a:r>
            <a:r>
              <a:rPr lang="en" sz="1100"/>
              <a:t>inspirations</a:t>
            </a:r>
            <a:r>
              <a:rPr lang="en" sz="1100"/>
              <a:t>.</a:t>
            </a:r>
            <a:endParaRPr sz="1100"/>
          </a:p>
        </p:txBody>
      </p:sp>
      <p:sp>
        <p:nvSpPr>
          <p:cNvPr id="164" name="Google Shape;164;p23"/>
          <p:cNvSpPr txBox="1"/>
          <p:nvPr>
            <p:ph idx="15" type="title"/>
          </p:nvPr>
        </p:nvSpPr>
        <p:spPr>
          <a:xfrm>
            <a:off x="2327807" y="315813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4</a:t>
            </a:r>
            <a:endParaRPr>
              <a:solidFill>
                <a:schemeClr val="lt1"/>
              </a:solidFill>
            </a:endParaRPr>
          </a:p>
        </p:txBody>
      </p:sp>
      <p:sp>
        <p:nvSpPr>
          <p:cNvPr id="165" name="Google Shape;165;p23"/>
          <p:cNvSpPr txBox="1"/>
          <p:nvPr>
            <p:ph idx="18" type="title"/>
          </p:nvPr>
        </p:nvSpPr>
        <p:spPr>
          <a:xfrm>
            <a:off x="2327807" y="3992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5</a:t>
            </a:r>
            <a:endParaRPr>
              <a:solidFill>
                <a:schemeClr val="lt1"/>
              </a:solidFill>
            </a:endParaRPr>
          </a:p>
        </p:txBody>
      </p:sp>
      <p:sp>
        <p:nvSpPr>
          <p:cNvPr id="166" name="Google Shape;166;p23"/>
          <p:cNvSpPr txBox="1"/>
          <p:nvPr>
            <p:ph idx="16" type="ctrTitle"/>
          </p:nvPr>
        </p:nvSpPr>
        <p:spPr>
          <a:xfrm>
            <a:off x="3427999" y="3789190"/>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Final Product</a:t>
            </a:r>
            <a:endParaRPr sz="1400"/>
          </a:p>
        </p:txBody>
      </p:sp>
      <p:sp>
        <p:nvSpPr>
          <p:cNvPr id="167" name="Google Shape;167;p23"/>
          <p:cNvSpPr txBox="1"/>
          <p:nvPr>
            <p:ph idx="17" type="subTitle"/>
          </p:nvPr>
        </p:nvSpPr>
        <p:spPr>
          <a:xfrm>
            <a:off x="3427997" y="4202339"/>
            <a:ext cx="19065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Screenshots and Illustrations</a:t>
            </a:r>
            <a:endParaRPr sz="1100"/>
          </a:p>
        </p:txBody>
      </p:sp>
      <p:sp>
        <p:nvSpPr>
          <p:cNvPr id="168" name="Google Shape;168;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solidFill>
                  <a:srgbClr val="000000"/>
                </a:solidFill>
                <a:latin typeface="Catamaran"/>
                <a:ea typeface="Catamaran"/>
                <a:cs typeface="Catamaran"/>
                <a:sym typeface="Catamaran"/>
              </a:rPr>
              <a:t>‹#›</a:t>
            </a:fld>
            <a:endParaRPr b="1" sz="1500">
              <a:solidFill>
                <a:srgbClr val="000000"/>
              </a:solidFill>
              <a:latin typeface="Catamaran"/>
              <a:ea typeface="Catamaran"/>
              <a:cs typeface="Catamaran"/>
              <a:sym typeface="Catamar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10" name="Shape 410"/>
        <p:cNvGrpSpPr/>
        <p:nvPr/>
      </p:nvGrpSpPr>
      <p:grpSpPr>
        <a:xfrm>
          <a:off x="0" y="0"/>
          <a:ext cx="0" cy="0"/>
          <a:chOff x="0" y="0"/>
          <a:chExt cx="0" cy="0"/>
        </a:xfrm>
      </p:grpSpPr>
      <p:sp>
        <p:nvSpPr>
          <p:cNvPr id="411" name="Google Shape;411;p41"/>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1"/>
          <p:cNvSpPr/>
          <p:nvPr/>
        </p:nvSpPr>
        <p:spPr>
          <a:xfrm>
            <a:off x="0" y="25"/>
            <a:ext cx="7803600" cy="94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1"/>
          <p:cNvSpPr txBox="1"/>
          <p:nvPr>
            <p:ph type="ctrTitle"/>
          </p:nvPr>
        </p:nvSpPr>
        <p:spPr>
          <a:xfrm>
            <a:off x="0" y="227700"/>
            <a:ext cx="739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Training and Results</a:t>
            </a:r>
            <a:endParaRPr>
              <a:solidFill>
                <a:schemeClr val="lt1"/>
              </a:solidFill>
            </a:endParaRPr>
          </a:p>
        </p:txBody>
      </p:sp>
      <p:sp>
        <p:nvSpPr>
          <p:cNvPr id="414" name="Google Shape;414;p41"/>
          <p:cNvSpPr txBox="1"/>
          <p:nvPr>
            <p:ph idx="4294967295" type="ctrTitle"/>
          </p:nvPr>
        </p:nvSpPr>
        <p:spPr>
          <a:xfrm rot="5400000">
            <a:off x="6931500" y="2443075"/>
            <a:ext cx="2913300" cy="6930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Deep Learning Model</a:t>
            </a:r>
            <a:endParaRPr>
              <a:solidFill>
                <a:schemeClr val="lt1"/>
              </a:solidFill>
            </a:endParaRPr>
          </a:p>
        </p:txBody>
      </p:sp>
      <p:pic>
        <p:nvPicPr>
          <p:cNvPr id="415" name="Google Shape;415;p41"/>
          <p:cNvPicPr preferRelativeResize="0"/>
          <p:nvPr/>
        </p:nvPicPr>
        <p:blipFill>
          <a:blip r:embed="rId3">
            <a:alphaModFix/>
          </a:blip>
          <a:stretch>
            <a:fillRect/>
          </a:stretch>
        </p:blipFill>
        <p:spPr>
          <a:xfrm>
            <a:off x="1095450" y="1201625"/>
            <a:ext cx="5205300" cy="2585357"/>
          </a:xfrm>
          <a:prstGeom prst="rect">
            <a:avLst/>
          </a:prstGeom>
          <a:noFill/>
          <a:ln>
            <a:noFill/>
          </a:ln>
        </p:spPr>
      </p:pic>
      <p:sp>
        <p:nvSpPr>
          <p:cNvPr id="416" name="Google Shape;416;p41"/>
          <p:cNvSpPr txBox="1"/>
          <p:nvPr/>
        </p:nvSpPr>
        <p:spPr>
          <a:xfrm>
            <a:off x="94350" y="3947775"/>
            <a:ext cx="7207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tamaran Light"/>
                <a:ea typeface="Catamaran Light"/>
                <a:cs typeface="Catamaran Light"/>
                <a:sym typeface="Catamaran Light"/>
              </a:rPr>
              <a:t>This graph shows the training and validation loss (left) and accuracy (right) over 50 epochs. Training loss decreases steadily, while validation loss stabilizes after an initial spike. Both training and validation accuracy improve quickly and stay high, with some small fluctuations.</a:t>
            </a:r>
            <a:endParaRPr>
              <a:latin typeface="Catamaran Light"/>
              <a:ea typeface="Catamaran Light"/>
              <a:cs typeface="Catamaran Light"/>
              <a:sym typeface="Catamaran Light"/>
            </a:endParaRPr>
          </a:p>
        </p:txBody>
      </p:sp>
      <p:sp>
        <p:nvSpPr>
          <p:cNvPr id="417" name="Google Shape;417;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solidFill>
                  <a:srgbClr val="000000"/>
                </a:solidFill>
                <a:latin typeface="Catamaran"/>
                <a:ea typeface="Catamaran"/>
                <a:cs typeface="Catamaran"/>
                <a:sym typeface="Catamaran"/>
              </a:rPr>
              <a:t>‹#›</a:t>
            </a:fld>
            <a:endParaRPr b="1" sz="1500">
              <a:solidFill>
                <a:srgbClr val="000000"/>
              </a:solidFill>
              <a:latin typeface="Catamaran"/>
              <a:ea typeface="Catamaran"/>
              <a:cs typeface="Catamaran"/>
              <a:sym typeface="Catamar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21" name="Shape 421"/>
        <p:cNvGrpSpPr/>
        <p:nvPr/>
      </p:nvGrpSpPr>
      <p:grpSpPr>
        <a:xfrm>
          <a:off x="0" y="0"/>
          <a:ext cx="0" cy="0"/>
          <a:chOff x="0" y="0"/>
          <a:chExt cx="0" cy="0"/>
        </a:xfrm>
      </p:grpSpPr>
      <p:sp>
        <p:nvSpPr>
          <p:cNvPr id="422" name="Google Shape;422;p42"/>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2"/>
          <p:cNvSpPr/>
          <p:nvPr/>
        </p:nvSpPr>
        <p:spPr>
          <a:xfrm>
            <a:off x="0" y="25"/>
            <a:ext cx="7803600" cy="94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2"/>
          <p:cNvSpPr txBox="1"/>
          <p:nvPr>
            <p:ph type="ctrTitle"/>
          </p:nvPr>
        </p:nvSpPr>
        <p:spPr>
          <a:xfrm>
            <a:off x="0" y="227700"/>
            <a:ext cx="739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Training and Results</a:t>
            </a:r>
            <a:endParaRPr>
              <a:solidFill>
                <a:schemeClr val="lt1"/>
              </a:solidFill>
            </a:endParaRPr>
          </a:p>
        </p:txBody>
      </p:sp>
      <p:sp>
        <p:nvSpPr>
          <p:cNvPr id="425" name="Google Shape;425;p42"/>
          <p:cNvSpPr txBox="1"/>
          <p:nvPr>
            <p:ph idx="4294967295" type="ctrTitle"/>
          </p:nvPr>
        </p:nvSpPr>
        <p:spPr>
          <a:xfrm rot="5400000">
            <a:off x="6931500" y="2443075"/>
            <a:ext cx="2913300" cy="6930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Deep Learning Model</a:t>
            </a:r>
            <a:endParaRPr>
              <a:solidFill>
                <a:schemeClr val="lt1"/>
              </a:solidFill>
            </a:endParaRPr>
          </a:p>
        </p:txBody>
      </p:sp>
      <p:pic>
        <p:nvPicPr>
          <p:cNvPr id="426" name="Google Shape;426;p42"/>
          <p:cNvPicPr preferRelativeResize="0"/>
          <p:nvPr/>
        </p:nvPicPr>
        <p:blipFill>
          <a:blip r:embed="rId3">
            <a:alphaModFix/>
          </a:blip>
          <a:stretch>
            <a:fillRect/>
          </a:stretch>
        </p:blipFill>
        <p:spPr>
          <a:xfrm>
            <a:off x="108775" y="1099725"/>
            <a:ext cx="4040100" cy="3455150"/>
          </a:xfrm>
          <a:prstGeom prst="rect">
            <a:avLst/>
          </a:prstGeom>
          <a:noFill/>
          <a:ln>
            <a:noFill/>
          </a:ln>
        </p:spPr>
      </p:pic>
      <p:sp>
        <p:nvSpPr>
          <p:cNvPr id="427" name="Google Shape;427;p42"/>
          <p:cNvSpPr txBox="1"/>
          <p:nvPr/>
        </p:nvSpPr>
        <p:spPr>
          <a:xfrm>
            <a:off x="4310275" y="1099725"/>
            <a:ext cx="3023100" cy="3627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
                <a:latin typeface="Catamaran Light"/>
                <a:ea typeface="Catamaran Light"/>
                <a:cs typeface="Catamaran Light"/>
                <a:sym typeface="Catamaran Light"/>
              </a:rPr>
              <a:t>This confusion matrix shows the classification performance of 30 samples from the validation set across four classes: </a:t>
            </a:r>
            <a:endParaRPr>
              <a:latin typeface="Catamaran Light"/>
              <a:ea typeface="Catamaran Light"/>
              <a:cs typeface="Catamaran Light"/>
              <a:sym typeface="Catamaran Light"/>
            </a:endParaRPr>
          </a:p>
          <a:p>
            <a:pPr indent="-317500" lvl="0" marL="457200" rtl="0" algn="l">
              <a:spcBef>
                <a:spcPts val="1000"/>
              </a:spcBef>
              <a:spcAft>
                <a:spcPts val="0"/>
              </a:spcAft>
              <a:buSzPts val="1400"/>
              <a:buFont typeface="Catamaran"/>
              <a:buChar char="●"/>
            </a:pPr>
            <a:r>
              <a:rPr b="1" lang="en">
                <a:latin typeface="Catamaran"/>
                <a:ea typeface="Catamaran"/>
                <a:cs typeface="Catamaran"/>
                <a:sym typeface="Catamaran"/>
              </a:rPr>
              <a:t>Class 0 (Combined type)</a:t>
            </a:r>
            <a:endParaRPr b="1">
              <a:latin typeface="Catamaran"/>
              <a:ea typeface="Catamaran"/>
              <a:cs typeface="Catamaran"/>
              <a:sym typeface="Catamaran"/>
            </a:endParaRPr>
          </a:p>
          <a:p>
            <a:pPr indent="-317500" lvl="0" marL="457200" rtl="0" algn="l">
              <a:spcBef>
                <a:spcPts val="1000"/>
              </a:spcBef>
              <a:spcAft>
                <a:spcPts val="0"/>
              </a:spcAft>
              <a:buSzPts val="1400"/>
              <a:buFont typeface="Catamaran"/>
              <a:buChar char="●"/>
            </a:pPr>
            <a:r>
              <a:rPr b="1" lang="en">
                <a:latin typeface="Catamaran"/>
                <a:ea typeface="Catamaran"/>
                <a:cs typeface="Catamaran"/>
                <a:sym typeface="Catamaran"/>
              </a:rPr>
              <a:t>Class 1 (Hyperactive type)</a:t>
            </a:r>
            <a:endParaRPr b="1">
              <a:latin typeface="Catamaran"/>
              <a:ea typeface="Catamaran"/>
              <a:cs typeface="Catamaran"/>
              <a:sym typeface="Catamaran"/>
            </a:endParaRPr>
          </a:p>
          <a:p>
            <a:pPr indent="-317500" lvl="0" marL="457200" rtl="0" algn="l">
              <a:spcBef>
                <a:spcPts val="1000"/>
              </a:spcBef>
              <a:spcAft>
                <a:spcPts val="0"/>
              </a:spcAft>
              <a:buSzPts val="1400"/>
              <a:buFont typeface="Catamaran"/>
              <a:buChar char="●"/>
            </a:pPr>
            <a:r>
              <a:rPr b="1" lang="en">
                <a:latin typeface="Catamaran"/>
                <a:ea typeface="Catamaran"/>
                <a:cs typeface="Catamaran"/>
                <a:sym typeface="Catamaran"/>
              </a:rPr>
              <a:t>Class 2 (Inattentive type)</a:t>
            </a:r>
            <a:endParaRPr b="1">
              <a:latin typeface="Catamaran"/>
              <a:ea typeface="Catamaran"/>
              <a:cs typeface="Catamaran"/>
              <a:sym typeface="Catamaran"/>
            </a:endParaRPr>
          </a:p>
          <a:p>
            <a:pPr indent="-317500" lvl="0" marL="457200" rtl="0" algn="l">
              <a:spcBef>
                <a:spcPts val="1000"/>
              </a:spcBef>
              <a:spcAft>
                <a:spcPts val="0"/>
              </a:spcAft>
              <a:buSzPts val="1400"/>
              <a:buFont typeface="Catamaran"/>
              <a:buChar char="●"/>
            </a:pPr>
            <a:r>
              <a:rPr b="1" lang="en">
                <a:latin typeface="Catamaran"/>
                <a:ea typeface="Catamaran"/>
                <a:cs typeface="Catamaran"/>
                <a:sym typeface="Catamaran"/>
              </a:rPr>
              <a:t>Class 3 (Control group with no ADHD) </a:t>
            </a:r>
            <a:endParaRPr b="1">
              <a:latin typeface="Catamaran"/>
              <a:ea typeface="Catamaran"/>
              <a:cs typeface="Catamaran"/>
              <a:sym typeface="Catamaran"/>
            </a:endParaRPr>
          </a:p>
          <a:p>
            <a:pPr indent="0" lvl="0" marL="0" rtl="0" algn="l">
              <a:spcBef>
                <a:spcPts val="1000"/>
              </a:spcBef>
              <a:spcAft>
                <a:spcPts val="0"/>
              </a:spcAft>
              <a:buNone/>
            </a:pPr>
            <a:r>
              <a:rPr lang="en">
                <a:latin typeface="Catamaran Light"/>
                <a:ea typeface="Catamaran Light"/>
                <a:cs typeface="Catamaran Light"/>
                <a:sym typeface="Catamaran Light"/>
              </a:rPr>
              <a:t>The model correctly classified most samples. There were no major misclassifications, indicating good performance across all classes.</a:t>
            </a:r>
            <a:endParaRPr>
              <a:latin typeface="Catamaran Light"/>
              <a:ea typeface="Catamaran Light"/>
              <a:cs typeface="Catamaran Light"/>
              <a:sym typeface="Catamaran Light"/>
            </a:endParaRPr>
          </a:p>
        </p:txBody>
      </p:sp>
      <p:sp>
        <p:nvSpPr>
          <p:cNvPr id="428" name="Google Shape;428;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solidFill>
                  <a:srgbClr val="000000"/>
                </a:solidFill>
                <a:latin typeface="Catamaran"/>
                <a:ea typeface="Catamaran"/>
                <a:cs typeface="Catamaran"/>
                <a:sym typeface="Catamaran"/>
              </a:rPr>
              <a:t>‹#›</a:t>
            </a:fld>
            <a:endParaRPr b="1" sz="1500">
              <a:solidFill>
                <a:srgbClr val="000000"/>
              </a:solidFill>
              <a:latin typeface="Catamaran"/>
              <a:ea typeface="Catamaran"/>
              <a:cs typeface="Catamaran"/>
              <a:sym typeface="Catamar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32" name="Shape 432"/>
        <p:cNvGrpSpPr/>
        <p:nvPr/>
      </p:nvGrpSpPr>
      <p:grpSpPr>
        <a:xfrm>
          <a:off x="0" y="0"/>
          <a:ext cx="0" cy="0"/>
          <a:chOff x="0" y="0"/>
          <a:chExt cx="0" cy="0"/>
        </a:xfrm>
      </p:grpSpPr>
      <p:pic>
        <p:nvPicPr>
          <p:cNvPr id="433" name="Google Shape;433;p43"/>
          <p:cNvPicPr preferRelativeResize="0"/>
          <p:nvPr/>
        </p:nvPicPr>
        <p:blipFill rotWithShape="1">
          <a:blip r:embed="rId3">
            <a:alphaModFix/>
          </a:blip>
          <a:srcRect b="9877" l="0" r="0" t="0"/>
          <a:stretch/>
        </p:blipFill>
        <p:spPr>
          <a:xfrm>
            <a:off x="4835425" y="3165100"/>
            <a:ext cx="2652600" cy="1874150"/>
          </a:xfrm>
          <a:prstGeom prst="rect">
            <a:avLst/>
          </a:prstGeom>
          <a:noFill/>
          <a:ln>
            <a:noFill/>
          </a:ln>
        </p:spPr>
      </p:pic>
      <p:sp>
        <p:nvSpPr>
          <p:cNvPr id="434" name="Google Shape;434;p43"/>
          <p:cNvSpPr/>
          <p:nvPr/>
        </p:nvSpPr>
        <p:spPr>
          <a:xfrm>
            <a:off x="0" y="0"/>
            <a:ext cx="1329600" cy="5143500"/>
          </a:xfrm>
          <a:prstGeom prst="rect">
            <a:avLst/>
          </a:prstGeom>
          <a:solidFill>
            <a:schemeClr val="accent1">
              <a:alpha val="732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3"/>
          <p:cNvSpPr/>
          <p:nvPr/>
        </p:nvSpPr>
        <p:spPr>
          <a:xfrm>
            <a:off x="727475" y="289525"/>
            <a:ext cx="2666700" cy="96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3"/>
          <p:cNvSpPr txBox="1"/>
          <p:nvPr>
            <p:ph idx="4294967295" type="ctrTitle"/>
          </p:nvPr>
        </p:nvSpPr>
        <p:spPr>
          <a:xfrm>
            <a:off x="1591795" y="719990"/>
            <a:ext cx="2619300" cy="3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Challenges</a:t>
            </a:r>
            <a:endParaRPr sz="1800">
              <a:solidFill>
                <a:schemeClr val="lt1"/>
              </a:solidFill>
            </a:endParaRPr>
          </a:p>
        </p:txBody>
      </p:sp>
      <p:sp>
        <p:nvSpPr>
          <p:cNvPr id="437" name="Google Shape;437;p43"/>
          <p:cNvSpPr/>
          <p:nvPr/>
        </p:nvSpPr>
        <p:spPr>
          <a:xfrm>
            <a:off x="7695500" y="0"/>
            <a:ext cx="1448400" cy="5180700"/>
          </a:xfrm>
          <a:prstGeom prst="rect">
            <a:avLst/>
          </a:prstGeom>
          <a:solidFill>
            <a:schemeClr val="accent1">
              <a:alpha val="732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3"/>
          <p:cNvSpPr txBox="1"/>
          <p:nvPr>
            <p:ph idx="4294967295" type="ctrTitle"/>
          </p:nvPr>
        </p:nvSpPr>
        <p:spPr>
          <a:xfrm rot="5400000">
            <a:off x="6931500" y="2443075"/>
            <a:ext cx="2913300" cy="6930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Challenges</a:t>
            </a:r>
            <a:endParaRPr>
              <a:solidFill>
                <a:schemeClr val="lt1"/>
              </a:solidFill>
            </a:endParaRPr>
          </a:p>
        </p:txBody>
      </p:sp>
      <p:pic>
        <p:nvPicPr>
          <p:cNvPr id="439" name="Google Shape;439;p43"/>
          <p:cNvPicPr preferRelativeResize="0"/>
          <p:nvPr/>
        </p:nvPicPr>
        <p:blipFill>
          <a:blip r:embed="rId4">
            <a:alphaModFix/>
          </a:blip>
          <a:stretch>
            <a:fillRect/>
          </a:stretch>
        </p:blipFill>
        <p:spPr>
          <a:xfrm>
            <a:off x="4957100" y="226350"/>
            <a:ext cx="2666700" cy="2666700"/>
          </a:xfrm>
          <a:prstGeom prst="rect">
            <a:avLst/>
          </a:prstGeom>
          <a:noFill/>
          <a:ln>
            <a:noFill/>
          </a:ln>
        </p:spPr>
      </p:pic>
      <p:sp>
        <p:nvSpPr>
          <p:cNvPr id="440" name="Google Shape;440;p43"/>
          <p:cNvSpPr txBox="1"/>
          <p:nvPr/>
        </p:nvSpPr>
        <p:spPr>
          <a:xfrm>
            <a:off x="1376900" y="1300050"/>
            <a:ext cx="3162300" cy="1790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200">
                <a:latin typeface="Catamaran"/>
                <a:ea typeface="Catamaran"/>
                <a:cs typeface="Catamaran"/>
                <a:sym typeface="Catamaran"/>
              </a:rPr>
              <a:t>Data Acquisition and Experimentation</a:t>
            </a:r>
            <a:endParaRPr b="1" sz="1200">
              <a:latin typeface="Catamaran"/>
              <a:ea typeface="Catamaran"/>
              <a:cs typeface="Catamaran"/>
              <a:sym typeface="Catamaran"/>
            </a:endParaRPr>
          </a:p>
          <a:p>
            <a:pPr indent="0" lvl="0" marL="0" rtl="0" algn="l">
              <a:lnSpc>
                <a:spcPct val="100000"/>
              </a:lnSpc>
              <a:spcBef>
                <a:spcPts val="1000"/>
              </a:spcBef>
              <a:spcAft>
                <a:spcPts val="1000"/>
              </a:spcAft>
              <a:buNone/>
            </a:pPr>
            <a:r>
              <a:rPr lang="en" sz="1200">
                <a:latin typeface="Catamaran Light"/>
                <a:ea typeface="Catamaran Light"/>
                <a:cs typeface="Catamaran Light"/>
                <a:sym typeface="Catamaran Light"/>
              </a:rPr>
              <a:t>We faced difficulty finding concrete data to train our ADHD detection model due to the scarcity of ADHD datasets. We decided to collect in-house data through experiments with ADHD and non-ADHD participants</a:t>
            </a:r>
            <a:r>
              <a:rPr lang="en" sz="1200">
                <a:latin typeface="Catamaran Light"/>
                <a:ea typeface="Catamaran Light"/>
                <a:cs typeface="Catamaran Light"/>
                <a:sym typeface="Catamaran Light"/>
              </a:rPr>
              <a:t>, which presented challenges in participant recruitment and data consistency. </a:t>
            </a:r>
            <a:endParaRPr sz="1200">
              <a:latin typeface="Catamaran Light"/>
              <a:ea typeface="Catamaran Light"/>
              <a:cs typeface="Catamaran Light"/>
              <a:sym typeface="Catamaran Light"/>
            </a:endParaRPr>
          </a:p>
        </p:txBody>
      </p:sp>
      <p:sp>
        <p:nvSpPr>
          <p:cNvPr id="441" name="Google Shape;441;p43"/>
          <p:cNvSpPr txBox="1"/>
          <p:nvPr/>
        </p:nvSpPr>
        <p:spPr>
          <a:xfrm>
            <a:off x="1376850" y="3090750"/>
            <a:ext cx="3251100" cy="169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Catamaran"/>
                <a:ea typeface="Catamaran"/>
                <a:cs typeface="Catamaran"/>
                <a:sym typeface="Catamaran"/>
              </a:rPr>
              <a:t>Deployment Challenges</a:t>
            </a:r>
            <a:endParaRPr b="1" sz="1200">
              <a:latin typeface="Catamaran"/>
              <a:ea typeface="Catamaran"/>
              <a:cs typeface="Catamaran"/>
              <a:sym typeface="Catamaran"/>
            </a:endParaRPr>
          </a:p>
          <a:p>
            <a:pPr indent="0" lvl="0" marL="0" rtl="0" algn="l">
              <a:lnSpc>
                <a:spcPct val="115000"/>
              </a:lnSpc>
              <a:spcBef>
                <a:spcPts val="400"/>
              </a:spcBef>
              <a:spcAft>
                <a:spcPts val="1200"/>
              </a:spcAft>
              <a:buNone/>
            </a:pPr>
            <a:r>
              <a:rPr lang="en" sz="1200">
                <a:latin typeface="Catamaran Light"/>
                <a:ea typeface="Catamaran Light"/>
                <a:cs typeface="Catamaran Light"/>
                <a:sym typeface="Catamaran Light"/>
              </a:rPr>
              <a:t>Initially, we used AWS EC2 for deployment but faced complexity and cost issues. We switched to Render, which simplified deployment but introduced limitations like slower performance due to resource constraints, affecting our website’s responsiveness during peak times.</a:t>
            </a:r>
            <a:endParaRPr sz="1200">
              <a:latin typeface="Catamaran Light"/>
              <a:ea typeface="Catamaran Light"/>
              <a:cs typeface="Catamaran Light"/>
              <a:sym typeface="Catamaran Light"/>
            </a:endParaRPr>
          </a:p>
        </p:txBody>
      </p:sp>
      <p:pic>
        <p:nvPicPr>
          <p:cNvPr id="442" name="Google Shape;442;p43"/>
          <p:cNvPicPr preferRelativeResize="0"/>
          <p:nvPr/>
        </p:nvPicPr>
        <p:blipFill>
          <a:blip r:embed="rId5">
            <a:alphaModFix/>
          </a:blip>
          <a:stretch>
            <a:fillRect/>
          </a:stretch>
        </p:blipFill>
        <p:spPr>
          <a:xfrm>
            <a:off x="858396" y="427375"/>
            <a:ext cx="693000" cy="693000"/>
          </a:xfrm>
          <a:prstGeom prst="rect">
            <a:avLst/>
          </a:prstGeom>
          <a:noFill/>
          <a:ln>
            <a:noFill/>
          </a:ln>
        </p:spPr>
      </p:pic>
      <p:sp>
        <p:nvSpPr>
          <p:cNvPr id="443" name="Google Shape;443;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solidFill>
                  <a:srgbClr val="000000"/>
                </a:solidFill>
                <a:latin typeface="Catamaran"/>
                <a:ea typeface="Catamaran"/>
                <a:cs typeface="Catamaran"/>
                <a:sym typeface="Catamaran"/>
              </a:rPr>
              <a:t>‹#›</a:t>
            </a:fld>
            <a:endParaRPr b="1" sz="1500">
              <a:solidFill>
                <a:srgbClr val="000000"/>
              </a:solidFill>
              <a:latin typeface="Catamaran"/>
              <a:ea typeface="Catamaran"/>
              <a:cs typeface="Catamaran"/>
              <a:sym typeface="Catamar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47" name="Shape 447"/>
        <p:cNvGrpSpPr/>
        <p:nvPr/>
      </p:nvGrpSpPr>
      <p:grpSpPr>
        <a:xfrm>
          <a:off x="0" y="0"/>
          <a:ext cx="0" cy="0"/>
          <a:chOff x="0" y="0"/>
          <a:chExt cx="0" cy="0"/>
        </a:xfrm>
      </p:grpSpPr>
      <p:pic>
        <p:nvPicPr>
          <p:cNvPr id="448" name="Google Shape;448;p44"/>
          <p:cNvPicPr preferRelativeResize="0"/>
          <p:nvPr/>
        </p:nvPicPr>
        <p:blipFill>
          <a:blip r:embed="rId3">
            <a:alphaModFix/>
          </a:blip>
          <a:stretch>
            <a:fillRect/>
          </a:stretch>
        </p:blipFill>
        <p:spPr>
          <a:xfrm>
            <a:off x="4159313" y="596500"/>
            <a:ext cx="5143499" cy="5143499"/>
          </a:xfrm>
          <a:prstGeom prst="rect">
            <a:avLst/>
          </a:prstGeom>
          <a:noFill/>
          <a:ln>
            <a:noFill/>
          </a:ln>
        </p:spPr>
      </p:pic>
      <p:sp>
        <p:nvSpPr>
          <p:cNvPr id="449" name="Google Shape;449;p44"/>
          <p:cNvSpPr/>
          <p:nvPr/>
        </p:nvSpPr>
        <p:spPr>
          <a:xfrm>
            <a:off x="0" y="229075"/>
            <a:ext cx="3152700" cy="25236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4"/>
          <p:cNvSpPr/>
          <p:nvPr/>
        </p:nvSpPr>
        <p:spPr>
          <a:xfrm>
            <a:off x="3873250" y="3102525"/>
            <a:ext cx="5270700" cy="9441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4"/>
          <p:cNvSpPr txBox="1"/>
          <p:nvPr/>
        </p:nvSpPr>
        <p:spPr>
          <a:xfrm flipH="1">
            <a:off x="3949447" y="3318375"/>
            <a:ext cx="1007400" cy="57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Catamaran Light"/>
                <a:ea typeface="Catamaran Light"/>
                <a:cs typeface="Catamaran Light"/>
                <a:sym typeface="Catamaran Light"/>
              </a:rPr>
              <a:t>Screenshots from the NODUS system</a:t>
            </a:r>
            <a:endParaRPr sz="1000">
              <a:solidFill>
                <a:schemeClr val="lt1"/>
              </a:solidFill>
              <a:latin typeface="Catamaran Light"/>
              <a:ea typeface="Catamaran Light"/>
              <a:cs typeface="Catamaran Light"/>
              <a:sym typeface="Catamaran Light"/>
            </a:endParaRPr>
          </a:p>
        </p:txBody>
      </p:sp>
      <p:sp>
        <p:nvSpPr>
          <p:cNvPr id="452" name="Google Shape;452;p44"/>
          <p:cNvSpPr txBox="1"/>
          <p:nvPr>
            <p:ph type="ctrTitle"/>
          </p:nvPr>
        </p:nvSpPr>
        <p:spPr>
          <a:xfrm>
            <a:off x="5772988" y="494875"/>
            <a:ext cx="2165100" cy="8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Product</a:t>
            </a:r>
            <a:endParaRPr/>
          </a:p>
        </p:txBody>
      </p:sp>
      <p:pic>
        <p:nvPicPr>
          <p:cNvPr id="453" name="Google Shape;453;p44"/>
          <p:cNvPicPr preferRelativeResize="0"/>
          <p:nvPr/>
        </p:nvPicPr>
        <p:blipFill rotWithShape="1">
          <a:blip r:embed="rId4">
            <a:alphaModFix/>
          </a:blip>
          <a:srcRect b="0" l="0" r="0" t="8088"/>
          <a:stretch/>
        </p:blipFill>
        <p:spPr>
          <a:xfrm>
            <a:off x="848300" y="540001"/>
            <a:ext cx="3557448" cy="3091024"/>
          </a:xfrm>
          <a:prstGeom prst="rect">
            <a:avLst/>
          </a:prstGeom>
          <a:noFill/>
          <a:ln>
            <a:noFill/>
          </a:ln>
        </p:spPr>
      </p:pic>
      <p:sp>
        <p:nvSpPr>
          <p:cNvPr id="454" name="Google Shape;454;p44"/>
          <p:cNvSpPr/>
          <p:nvPr/>
        </p:nvSpPr>
        <p:spPr>
          <a:xfrm>
            <a:off x="1042355" y="2354218"/>
            <a:ext cx="3152751" cy="17585"/>
          </a:xfrm>
          <a:custGeom>
            <a:rect b="b" l="l" r="r" t="t"/>
            <a:pathLst>
              <a:path extrusionOk="0" h="835" w="148173">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4"/>
          <p:cNvSpPr/>
          <p:nvPr/>
        </p:nvSpPr>
        <p:spPr>
          <a:xfrm>
            <a:off x="1042355" y="2354218"/>
            <a:ext cx="1510383" cy="17585"/>
          </a:xfrm>
          <a:custGeom>
            <a:rect b="b" l="l" r="r" t="t"/>
            <a:pathLst>
              <a:path extrusionOk="0" h="835" w="70985">
                <a:moveTo>
                  <a:pt x="434" y="0"/>
                </a:moveTo>
                <a:cubicBezTo>
                  <a:pt x="201" y="0"/>
                  <a:pt x="0" y="167"/>
                  <a:pt x="0" y="401"/>
                </a:cubicBezTo>
                <a:cubicBezTo>
                  <a:pt x="0" y="634"/>
                  <a:pt x="201" y="834"/>
                  <a:pt x="434" y="834"/>
                </a:cubicBezTo>
                <a:lnTo>
                  <a:pt x="70984" y="834"/>
                </a:lnTo>
                <a:lnTo>
                  <a:pt x="709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4"/>
          <p:cNvSpPr/>
          <p:nvPr/>
        </p:nvSpPr>
        <p:spPr>
          <a:xfrm>
            <a:off x="2539116" y="2337350"/>
            <a:ext cx="51832" cy="51302"/>
          </a:xfrm>
          <a:custGeom>
            <a:rect b="b" l="l" r="r" t="t"/>
            <a:pathLst>
              <a:path extrusionOk="0" h="2436" w="2436">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4"/>
          <p:cNvSpPr/>
          <p:nvPr/>
        </p:nvSpPr>
        <p:spPr>
          <a:xfrm>
            <a:off x="1230513" y="2256223"/>
            <a:ext cx="47527" cy="52655"/>
          </a:xfrm>
          <a:custGeom>
            <a:rect b="b" l="l" r="r" t="t"/>
            <a:pathLst>
              <a:path extrusionOk="0" h="3697" w="3337">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4"/>
          <p:cNvSpPr/>
          <p:nvPr/>
        </p:nvSpPr>
        <p:spPr>
          <a:xfrm>
            <a:off x="1288462" y="2252605"/>
            <a:ext cx="10468" cy="59875"/>
          </a:xfrm>
          <a:custGeom>
            <a:rect b="b" l="l" r="r" t="t"/>
            <a:pathLst>
              <a:path extrusionOk="0" h="4204" w="735">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4"/>
          <p:cNvSpPr/>
          <p:nvPr/>
        </p:nvSpPr>
        <p:spPr>
          <a:xfrm>
            <a:off x="1117448" y="2252605"/>
            <a:ext cx="9984" cy="59875"/>
          </a:xfrm>
          <a:custGeom>
            <a:rect b="b" l="l" r="r" t="t"/>
            <a:pathLst>
              <a:path extrusionOk="0" h="4204" w="701">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4"/>
          <p:cNvSpPr/>
          <p:nvPr/>
        </p:nvSpPr>
        <p:spPr>
          <a:xfrm>
            <a:off x="1091314" y="2252605"/>
            <a:ext cx="9998" cy="59875"/>
          </a:xfrm>
          <a:custGeom>
            <a:rect b="b" l="l" r="r" t="t"/>
            <a:pathLst>
              <a:path extrusionOk="0" h="4204" w="702">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4"/>
          <p:cNvSpPr/>
          <p:nvPr/>
        </p:nvSpPr>
        <p:spPr>
          <a:xfrm>
            <a:off x="6802329" y="2114088"/>
            <a:ext cx="29938" cy="59875"/>
          </a:xfrm>
          <a:custGeom>
            <a:rect b="b" l="l" r="r" t="t"/>
            <a:pathLst>
              <a:path extrusionOk="0" h="4204" w="2102">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4"/>
          <p:cNvSpPr/>
          <p:nvPr/>
        </p:nvSpPr>
        <p:spPr>
          <a:xfrm>
            <a:off x="6840325" y="2114088"/>
            <a:ext cx="30422" cy="59875"/>
          </a:xfrm>
          <a:custGeom>
            <a:rect b="b" l="l" r="r" t="t"/>
            <a:pathLst>
              <a:path extrusionOk="0" h="4204" w="2136">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4"/>
          <p:cNvSpPr/>
          <p:nvPr/>
        </p:nvSpPr>
        <p:spPr>
          <a:xfrm>
            <a:off x="5455852" y="4303005"/>
            <a:ext cx="2640443" cy="14727"/>
          </a:xfrm>
          <a:custGeom>
            <a:rect b="b" l="l" r="r" t="t"/>
            <a:pathLst>
              <a:path extrusionOk="0" h="835" w="148173">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4"/>
          <p:cNvSpPr/>
          <p:nvPr/>
        </p:nvSpPr>
        <p:spPr>
          <a:xfrm>
            <a:off x="5455852" y="4303005"/>
            <a:ext cx="1264953" cy="14727"/>
          </a:xfrm>
          <a:custGeom>
            <a:rect b="b" l="l" r="r" t="t"/>
            <a:pathLst>
              <a:path extrusionOk="0" h="835" w="70985">
                <a:moveTo>
                  <a:pt x="434" y="0"/>
                </a:moveTo>
                <a:cubicBezTo>
                  <a:pt x="201" y="0"/>
                  <a:pt x="0" y="167"/>
                  <a:pt x="0" y="401"/>
                </a:cubicBezTo>
                <a:cubicBezTo>
                  <a:pt x="0" y="634"/>
                  <a:pt x="201" y="834"/>
                  <a:pt x="434" y="834"/>
                </a:cubicBezTo>
                <a:lnTo>
                  <a:pt x="70984" y="834"/>
                </a:lnTo>
                <a:lnTo>
                  <a:pt x="709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4"/>
          <p:cNvSpPr/>
          <p:nvPr/>
        </p:nvSpPr>
        <p:spPr>
          <a:xfrm>
            <a:off x="6709356" y="4288879"/>
            <a:ext cx="43410" cy="42965"/>
          </a:xfrm>
          <a:custGeom>
            <a:rect b="b" l="l" r="r" t="t"/>
            <a:pathLst>
              <a:path extrusionOk="0" h="2436" w="2436">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4"/>
          <p:cNvSpPr/>
          <p:nvPr/>
        </p:nvSpPr>
        <p:spPr>
          <a:xfrm>
            <a:off x="5613430" y="4220937"/>
            <a:ext cx="39802" cy="44096"/>
          </a:xfrm>
          <a:custGeom>
            <a:rect b="b" l="l" r="r" t="t"/>
            <a:pathLst>
              <a:path extrusionOk="0" h="3697" w="3337">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4"/>
          <p:cNvSpPr/>
          <p:nvPr/>
        </p:nvSpPr>
        <p:spPr>
          <a:xfrm>
            <a:off x="5661961" y="4217907"/>
            <a:ext cx="8767" cy="50143"/>
          </a:xfrm>
          <a:custGeom>
            <a:rect b="b" l="l" r="r" t="t"/>
            <a:pathLst>
              <a:path extrusionOk="0" h="4204" w="735">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4"/>
          <p:cNvSpPr/>
          <p:nvPr/>
        </p:nvSpPr>
        <p:spPr>
          <a:xfrm>
            <a:off x="5518741" y="4217907"/>
            <a:ext cx="8361" cy="50143"/>
          </a:xfrm>
          <a:custGeom>
            <a:rect b="b" l="l" r="r" t="t"/>
            <a:pathLst>
              <a:path extrusionOk="0" h="4204" w="701">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4"/>
          <p:cNvSpPr/>
          <p:nvPr/>
        </p:nvSpPr>
        <p:spPr>
          <a:xfrm>
            <a:off x="5496854" y="4217907"/>
            <a:ext cx="8373" cy="50143"/>
          </a:xfrm>
          <a:custGeom>
            <a:rect b="b" l="l" r="r" t="t"/>
            <a:pathLst>
              <a:path extrusionOk="0" h="4204" w="702">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0" name="Google Shape;470;p44"/>
          <p:cNvPicPr preferRelativeResize="0"/>
          <p:nvPr/>
        </p:nvPicPr>
        <p:blipFill>
          <a:blip r:embed="rId5">
            <a:alphaModFix/>
          </a:blip>
          <a:stretch>
            <a:fillRect/>
          </a:stretch>
        </p:blipFill>
        <p:spPr>
          <a:xfrm>
            <a:off x="2234278" y="290749"/>
            <a:ext cx="768904" cy="561300"/>
          </a:xfrm>
          <a:prstGeom prst="rect">
            <a:avLst/>
          </a:prstGeom>
          <a:noFill/>
          <a:ln>
            <a:noFill/>
          </a:ln>
        </p:spPr>
      </p:pic>
      <p:pic>
        <p:nvPicPr>
          <p:cNvPr id="471" name="Google Shape;471;p44"/>
          <p:cNvPicPr preferRelativeResize="0"/>
          <p:nvPr/>
        </p:nvPicPr>
        <p:blipFill>
          <a:blip r:embed="rId6">
            <a:alphaModFix/>
          </a:blip>
          <a:stretch>
            <a:fillRect/>
          </a:stretch>
        </p:blipFill>
        <p:spPr>
          <a:xfrm>
            <a:off x="4927750" y="1691500"/>
            <a:ext cx="3606374" cy="2398776"/>
          </a:xfrm>
          <a:prstGeom prst="rect">
            <a:avLst/>
          </a:prstGeom>
          <a:noFill/>
          <a:ln>
            <a:noFill/>
          </a:ln>
          <a:effectLst>
            <a:outerShdw blurRad="57150" rotWithShape="0" algn="bl" dir="5400000" dist="19050">
              <a:srgbClr val="000000">
                <a:alpha val="50000"/>
              </a:srgbClr>
            </a:outerShdw>
          </a:effectLst>
        </p:spPr>
      </p:pic>
      <p:pic>
        <p:nvPicPr>
          <p:cNvPr id="472" name="Google Shape;472;p44"/>
          <p:cNvPicPr preferRelativeResize="0"/>
          <p:nvPr/>
        </p:nvPicPr>
        <p:blipFill>
          <a:blip r:embed="rId7">
            <a:alphaModFix/>
          </a:blip>
          <a:stretch>
            <a:fillRect/>
          </a:stretch>
        </p:blipFill>
        <p:spPr>
          <a:xfrm>
            <a:off x="965600" y="665625"/>
            <a:ext cx="3322850" cy="1877300"/>
          </a:xfrm>
          <a:prstGeom prst="rect">
            <a:avLst/>
          </a:prstGeom>
          <a:noFill/>
          <a:ln>
            <a:noFill/>
          </a:ln>
          <a:effectLst>
            <a:outerShdw blurRad="57150" rotWithShape="0" algn="bl" dir="5400000" dist="19050">
              <a:srgbClr val="000000">
                <a:alpha val="50000"/>
              </a:srgbClr>
            </a:outerShdw>
          </a:effectLst>
        </p:spPr>
      </p:pic>
      <p:pic>
        <p:nvPicPr>
          <p:cNvPr id="473" name="Google Shape;473;p44"/>
          <p:cNvPicPr preferRelativeResize="0"/>
          <p:nvPr/>
        </p:nvPicPr>
        <p:blipFill>
          <a:blip r:embed="rId8">
            <a:alphaModFix/>
          </a:blip>
          <a:stretch>
            <a:fillRect/>
          </a:stretch>
        </p:blipFill>
        <p:spPr>
          <a:xfrm>
            <a:off x="94208" y="3132696"/>
            <a:ext cx="2964279" cy="1735825"/>
          </a:xfrm>
          <a:prstGeom prst="rect">
            <a:avLst/>
          </a:prstGeom>
          <a:noFill/>
          <a:ln>
            <a:noFill/>
          </a:ln>
        </p:spPr>
      </p:pic>
      <p:cxnSp>
        <p:nvCxnSpPr>
          <p:cNvPr id="474" name="Google Shape;474;p44"/>
          <p:cNvCxnSpPr/>
          <p:nvPr/>
        </p:nvCxnSpPr>
        <p:spPr>
          <a:xfrm rot="-5400000">
            <a:off x="2782525" y="3627076"/>
            <a:ext cx="547500" cy="14100"/>
          </a:xfrm>
          <a:prstGeom prst="curvedConnector3">
            <a:avLst>
              <a:gd fmla="val 8439" name="adj1"/>
            </a:avLst>
          </a:prstGeom>
          <a:noFill/>
          <a:ln cap="flat" cmpd="sng" w="9525">
            <a:solidFill>
              <a:schemeClr val="dk2"/>
            </a:solidFill>
            <a:prstDash val="solid"/>
            <a:round/>
            <a:headEnd len="med" w="med" type="none"/>
            <a:tailEnd len="med" w="med" type="none"/>
          </a:ln>
        </p:spPr>
      </p:cxnSp>
      <p:pic>
        <p:nvPicPr>
          <p:cNvPr id="475" name="Google Shape;475;p44"/>
          <p:cNvPicPr preferRelativeResize="0"/>
          <p:nvPr/>
        </p:nvPicPr>
        <p:blipFill>
          <a:blip r:embed="rId9">
            <a:alphaModFix/>
          </a:blip>
          <a:stretch>
            <a:fillRect/>
          </a:stretch>
        </p:blipFill>
        <p:spPr>
          <a:xfrm>
            <a:off x="3058500" y="2679657"/>
            <a:ext cx="944100" cy="944100"/>
          </a:xfrm>
          <a:prstGeom prst="rect">
            <a:avLst/>
          </a:prstGeom>
          <a:noFill/>
          <a:ln>
            <a:noFill/>
          </a:ln>
        </p:spPr>
      </p:pic>
      <p:sp>
        <p:nvSpPr>
          <p:cNvPr id="476" name="Google Shape;476;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solidFill>
                  <a:srgbClr val="000000"/>
                </a:solidFill>
                <a:latin typeface="Catamaran"/>
                <a:ea typeface="Catamaran"/>
                <a:cs typeface="Catamaran"/>
                <a:sym typeface="Catamaran"/>
              </a:rPr>
              <a:t>‹#›</a:t>
            </a:fld>
            <a:endParaRPr b="1" sz="1500">
              <a:solidFill>
                <a:srgbClr val="000000"/>
              </a:solidFill>
              <a:latin typeface="Catamaran"/>
              <a:ea typeface="Catamaran"/>
              <a:cs typeface="Catamaran"/>
              <a:sym typeface="Catamar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80" name="Shape 480"/>
        <p:cNvGrpSpPr/>
        <p:nvPr/>
      </p:nvGrpSpPr>
      <p:grpSpPr>
        <a:xfrm>
          <a:off x="0" y="0"/>
          <a:ext cx="0" cy="0"/>
          <a:chOff x="0" y="0"/>
          <a:chExt cx="0" cy="0"/>
        </a:xfrm>
      </p:grpSpPr>
      <p:pic>
        <p:nvPicPr>
          <p:cNvPr id="481" name="Google Shape;481;p45"/>
          <p:cNvPicPr preferRelativeResize="0"/>
          <p:nvPr/>
        </p:nvPicPr>
        <p:blipFill>
          <a:blip r:embed="rId3">
            <a:alphaModFix/>
          </a:blip>
          <a:stretch>
            <a:fillRect/>
          </a:stretch>
        </p:blipFill>
        <p:spPr>
          <a:xfrm>
            <a:off x="301775" y="150200"/>
            <a:ext cx="8633950" cy="4843100"/>
          </a:xfrm>
          <a:prstGeom prst="rect">
            <a:avLst/>
          </a:prstGeom>
          <a:noFill/>
          <a:ln>
            <a:noFill/>
          </a:ln>
        </p:spPr>
      </p:pic>
      <p:sp>
        <p:nvSpPr>
          <p:cNvPr id="482" name="Google Shape;482;p45"/>
          <p:cNvSpPr/>
          <p:nvPr/>
        </p:nvSpPr>
        <p:spPr>
          <a:xfrm flipH="1" rot="-5400000">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5"/>
          <p:cNvSpPr/>
          <p:nvPr/>
        </p:nvSpPr>
        <p:spPr>
          <a:xfrm flipH="1" rot="-5400000">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4" name="Google Shape;484;p45"/>
          <p:cNvPicPr preferRelativeResize="0"/>
          <p:nvPr/>
        </p:nvPicPr>
        <p:blipFill>
          <a:blip r:embed="rId4">
            <a:alphaModFix/>
          </a:blip>
          <a:stretch>
            <a:fillRect/>
          </a:stretch>
        </p:blipFill>
        <p:spPr>
          <a:xfrm rot="-195510">
            <a:off x="653300" y="3216501"/>
            <a:ext cx="1503325" cy="1503325"/>
          </a:xfrm>
          <a:prstGeom prst="rect">
            <a:avLst/>
          </a:prstGeom>
          <a:noFill/>
          <a:ln>
            <a:noFill/>
          </a:ln>
        </p:spPr>
      </p:pic>
      <p:pic>
        <p:nvPicPr>
          <p:cNvPr id="485" name="Google Shape;485;p45"/>
          <p:cNvPicPr preferRelativeResize="0"/>
          <p:nvPr/>
        </p:nvPicPr>
        <p:blipFill>
          <a:blip r:embed="rId5">
            <a:alphaModFix/>
          </a:blip>
          <a:stretch>
            <a:fillRect/>
          </a:stretch>
        </p:blipFill>
        <p:spPr>
          <a:xfrm rot="501652">
            <a:off x="1681225" y="2932825"/>
            <a:ext cx="1834901" cy="1834901"/>
          </a:xfrm>
          <a:prstGeom prst="rect">
            <a:avLst/>
          </a:prstGeom>
          <a:noFill/>
          <a:ln>
            <a:noFill/>
          </a:ln>
        </p:spPr>
      </p:pic>
      <p:sp>
        <p:nvSpPr>
          <p:cNvPr id="486" name="Google Shape;486;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solidFill>
                  <a:srgbClr val="999999"/>
                </a:solidFill>
                <a:latin typeface="Catamaran"/>
                <a:ea typeface="Catamaran"/>
                <a:cs typeface="Catamaran"/>
                <a:sym typeface="Catamaran"/>
              </a:rPr>
              <a:t>‹#›</a:t>
            </a:fld>
            <a:endParaRPr b="1" sz="1500">
              <a:solidFill>
                <a:srgbClr val="999999"/>
              </a:solidFill>
              <a:latin typeface="Catamaran"/>
              <a:ea typeface="Catamaran"/>
              <a:cs typeface="Catamaran"/>
              <a:sym typeface="Catamaran"/>
            </a:endParaRPr>
          </a:p>
        </p:txBody>
      </p:sp>
      <p:sp>
        <p:nvSpPr>
          <p:cNvPr id="487" name="Google Shape;487;p45"/>
          <p:cNvSpPr txBox="1"/>
          <p:nvPr/>
        </p:nvSpPr>
        <p:spPr>
          <a:xfrm>
            <a:off x="3532150" y="2025175"/>
            <a:ext cx="2173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rgbClr val="4A86E8"/>
                </a:solidFill>
                <a:hlinkClick r:id="rId6">
                  <a:extLst>
                    <a:ext uri="{A12FA001-AC4F-418D-AE19-62706E023703}">
                      <ahyp:hlinkClr val="tx"/>
                    </a:ext>
                  </a:extLst>
                </a:hlinkClick>
              </a:rPr>
              <a:t>NODUS Video Guide - YouTube</a:t>
            </a:r>
            <a:endParaRPr sz="1200">
              <a:solidFill>
                <a:srgbClr val="4A86E8"/>
              </a:solidFill>
              <a:latin typeface="Catamaran Light"/>
              <a:ea typeface="Catamaran Light"/>
              <a:cs typeface="Catamaran Light"/>
              <a:sym typeface="Catamaran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91" name="Shape 491"/>
        <p:cNvGrpSpPr/>
        <p:nvPr/>
      </p:nvGrpSpPr>
      <p:grpSpPr>
        <a:xfrm>
          <a:off x="0" y="0"/>
          <a:ext cx="0" cy="0"/>
          <a:chOff x="0" y="0"/>
          <a:chExt cx="0" cy="0"/>
        </a:xfrm>
      </p:grpSpPr>
      <p:sp>
        <p:nvSpPr>
          <p:cNvPr id="492" name="Google Shape;492;p46"/>
          <p:cNvSpPr/>
          <p:nvPr/>
        </p:nvSpPr>
        <p:spPr>
          <a:xfrm rot="5400000">
            <a:off x="1428875" y="2052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6"/>
          <p:cNvSpPr txBox="1"/>
          <p:nvPr>
            <p:ph idx="1" type="subTitle"/>
          </p:nvPr>
        </p:nvSpPr>
        <p:spPr>
          <a:xfrm>
            <a:off x="755000" y="2314225"/>
            <a:ext cx="31608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Does anyone have any questions?</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Follow the project updates</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None/>
            </a:pPr>
            <a:r>
              <a:rPr lang="en">
                <a:solidFill>
                  <a:schemeClr val="lt1"/>
                </a:solidFill>
              </a:rPr>
              <a:t>Safwan Halabi - Soon-to-be Software Engineer</a:t>
            </a:r>
            <a:endParaRPr>
              <a:solidFill>
                <a:schemeClr val="lt1"/>
              </a:solidFill>
            </a:endParaRPr>
          </a:p>
          <a:p>
            <a:pPr indent="0" lvl="0" marL="0" rtl="0" algn="l">
              <a:spcBef>
                <a:spcPts val="1000"/>
              </a:spcBef>
              <a:spcAft>
                <a:spcPts val="0"/>
              </a:spcAft>
              <a:buNone/>
            </a:pPr>
            <a:r>
              <a:rPr lang="en">
                <a:solidFill>
                  <a:schemeClr val="lt1"/>
                </a:solidFill>
              </a:rPr>
              <a:t>Bishara Bisharat - Soon-to-be Software Engineer</a:t>
            </a:r>
            <a:endParaRPr>
              <a:solidFill>
                <a:schemeClr val="lt1"/>
              </a:solidFill>
            </a:endParaRPr>
          </a:p>
          <a:p>
            <a:pPr indent="0" lvl="0" marL="0" rtl="0" algn="l">
              <a:spcBef>
                <a:spcPts val="1000"/>
              </a:spcBef>
              <a:spcAft>
                <a:spcPts val="1000"/>
              </a:spcAft>
              <a:buNone/>
            </a:pPr>
            <a:r>
              <a:rPr lang="en">
                <a:solidFill>
                  <a:schemeClr val="lt1"/>
                </a:solidFill>
              </a:rPr>
              <a:t>(Depending on how </a:t>
            </a:r>
            <a:r>
              <a:rPr lang="en">
                <a:solidFill>
                  <a:schemeClr val="lt1"/>
                </a:solidFill>
              </a:rPr>
              <a:t>this presentation goes)</a:t>
            </a:r>
            <a:endParaRPr>
              <a:solidFill>
                <a:schemeClr val="lt1"/>
              </a:solidFill>
            </a:endParaRPr>
          </a:p>
        </p:txBody>
      </p:sp>
      <p:sp>
        <p:nvSpPr>
          <p:cNvPr id="494" name="Google Shape;494;p46"/>
          <p:cNvSpPr txBox="1"/>
          <p:nvPr>
            <p:ph type="ctrTitle"/>
          </p:nvPr>
        </p:nvSpPr>
        <p:spPr>
          <a:xfrm>
            <a:off x="831200" y="376500"/>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pic>
        <p:nvPicPr>
          <p:cNvPr id="495" name="Google Shape;495;p46"/>
          <p:cNvPicPr preferRelativeResize="0"/>
          <p:nvPr/>
        </p:nvPicPr>
        <p:blipFill>
          <a:blip r:embed="rId3">
            <a:alphaModFix/>
          </a:blip>
          <a:stretch>
            <a:fillRect/>
          </a:stretch>
        </p:blipFill>
        <p:spPr>
          <a:xfrm>
            <a:off x="3992091" y="0"/>
            <a:ext cx="5151919" cy="5143500"/>
          </a:xfrm>
          <a:prstGeom prst="rect">
            <a:avLst/>
          </a:prstGeom>
          <a:noFill/>
          <a:ln>
            <a:noFill/>
          </a:ln>
        </p:spPr>
      </p:pic>
      <p:sp>
        <p:nvSpPr>
          <p:cNvPr id="496" name="Google Shape;496;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solidFill>
                  <a:srgbClr val="000000"/>
                </a:solidFill>
                <a:latin typeface="Catamaran"/>
                <a:ea typeface="Catamaran"/>
                <a:cs typeface="Catamaran"/>
                <a:sym typeface="Catamaran"/>
              </a:rPr>
              <a:t>‹#›</a:t>
            </a:fld>
            <a:endParaRPr b="1" sz="1500">
              <a:solidFill>
                <a:srgbClr val="000000"/>
              </a:solidFill>
              <a:latin typeface="Catamaran"/>
              <a:ea typeface="Catamaran"/>
              <a:cs typeface="Catamaran"/>
              <a:sym typeface="Catamar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2" name="Shape 172"/>
        <p:cNvGrpSpPr/>
        <p:nvPr/>
      </p:nvGrpSpPr>
      <p:grpSpPr>
        <a:xfrm>
          <a:off x="0" y="0"/>
          <a:ext cx="0" cy="0"/>
          <a:chOff x="0" y="0"/>
          <a:chExt cx="0" cy="0"/>
        </a:xfrm>
      </p:grpSpPr>
      <p:pic>
        <p:nvPicPr>
          <p:cNvPr id="173" name="Google Shape;173;p24"/>
          <p:cNvPicPr preferRelativeResize="0"/>
          <p:nvPr/>
        </p:nvPicPr>
        <p:blipFill rotWithShape="1">
          <a:blip r:embed="rId3">
            <a:alphaModFix/>
          </a:blip>
          <a:srcRect b="0" l="25608" r="25613" t="0"/>
          <a:stretch/>
        </p:blipFill>
        <p:spPr>
          <a:xfrm>
            <a:off x="5381625" y="0"/>
            <a:ext cx="3762374" cy="5143500"/>
          </a:xfrm>
          <a:prstGeom prst="rect">
            <a:avLst/>
          </a:prstGeom>
          <a:noFill/>
          <a:ln>
            <a:noFill/>
          </a:ln>
        </p:spPr>
      </p:pic>
      <p:sp>
        <p:nvSpPr>
          <p:cNvPr id="174" name="Google Shape;174;p24"/>
          <p:cNvSpPr/>
          <p:nvPr/>
        </p:nvSpPr>
        <p:spPr>
          <a:xfrm>
            <a:off x="4819650" y="1577400"/>
            <a:ext cx="2991000" cy="19887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4"/>
          <p:cNvSpPr txBox="1"/>
          <p:nvPr>
            <p:ph idx="1" type="subTitle"/>
          </p:nvPr>
        </p:nvSpPr>
        <p:spPr>
          <a:xfrm flipH="1">
            <a:off x="486813" y="1614750"/>
            <a:ext cx="4208100" cy="19140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a:t>ADHD is a common neurodevelopmental disorder affecting both children and adults.</a:t>
            </a:r>
            <a:endParaRPr/>
          </a:p>
          <a:p>
            <a:pPr indent="-304800" lvl="0" marL="457200" rtl="0" algn="l">
              <a:lnSpc>
                <a:spcPct val="100000"/>
              </a:lnSpc>
              <a:spcBef>
                <a:spcPts val="1000"/>
              </a:spcBef>
              <a:spcAft>
                <a:spcPts val="0"/>
              </a:spcAft>
              <a:buSzPts val="1200"/>
              <a:buChar char="●"/>
            </a:pPr>
            <a:r>
              <a:rPr lang="en"/>
              <a:t>It impacts focus, attention, and impulsivity.</a:t>
            </a:r>
            <a:endParaRPr/>
          </a:p>
          <a:p>
            <a:pPr indent="-304800" lvl="0" marL="457200" rtl="0" algn="l">
              <a:lnSpc>
                <a:spcPct val="100000"/>
              </a:lnSpc>
              <a:spcBef>
                <a:spcPts val="1000"/>
              </a:spcBef>
              <a:spcAft>
                <a:spcPts val="0"/>
              </a:spcAft>
              <a:buSzPts val="1200"/>
              <a:buChar char="●"/>
            </a:pPr>
            <a:r>
              <a:rPr lang="en"/>
              <a:t>Often misunderstood as just excessive energy, ADHD can significantly affect daily life at school, home, and work.</a:t>
            </a:r>
            <a:endParaRPr/>
          </a:p>
          <a:p>
            <a:pPr indent="-304800" lvl="0" marL="457200" rtl="0" algn="l">
              <a:lnSpc>
                <a:spcPct val="100000"/>
              </a:lnSpc>
              <a:spcBef>
                <a:spcPts val="1000"/>
              </a:spcBef>
              <a:spcAft>
                <a:spcPts val="1000"/>
              </a:spcAft>
              <a:buSzPts val="1200"/>
              <a:buChar char="●"/>
            </a:pPr>
            <a:r>
              <a:rPr lang="en"/>
              <a:t>Understanding ADHD helps create better support systems and unlocks the potential of those who have it.</a:t>
            </a:r>
            <a:endParaRPr/>
          </a:p>
        </p:txBody>
      </p:sp>
      <p:sp>
        <p:nvSpPr>
          <p:cNvPr id="176" name="Google Shape;176;p24"/>
          <p:cNvSpPr txBox="1"/>
          <p:nvPr>
            <p:ph type="title"/>
          </p:nvPr>
        </p:nvSpPr>
        <p:spPr>
          <a:xfrm>
            <a:off x="476775" y="324100"/>
            <a:ext cx="3835500" cy="89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 - ADHD</a:t>
            </a:r>
            <a:endParaRPr/>
          </a:p>
        </p:txBody>
      </p:sp>
      <p:sp>
        <p:nvSpPr>
          <p:cNvPr id="177" name="Google Shape;177;p24"/>
          <p:cNvSpPr/>
          <p:nvPr/>
        </p:nvSpPr>
        <p:spPr>
          <a:xfrm>
            <a:off x="0" y="1577400"/>
            <a:ext cx="362100" cy="19887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 name="Google Shape;178;p24"/>
          <p:cNvPicPr preferRelativeResize="0"/>
          <p:nvPr/>
        </p:nvPicPr>
        <p:blipFill>
          <a:blip r:embed="rId4">
            <a:alphaModFix/>
          </a:blip>
          <a:stretch>
            <a:fillRect/>
          </a:stretch>
        </p:blipFill>
        <p:spPr>
          <a:xfrm>
            <a:off x="5312115" y="2164025"/>
            <a:ext cx="2264250" cy="815450"/>
          </a:xfrm>
          <a:prstGeom prst="rect">
            <a:avLst/>
          </a:prstGeom>
          <a:noFill/>
          <a:ln>
            <a:noFill/>
          </a:ln>
        </p:spPr>
      </p:pic>
      <p:sp>
        <p:nvSpPr>
          <p:cNvPr id="179" name="Google Shape;179;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solidFill>
                  <a:srgbClr val="000000"/>
                </a:solidFill>
                <a:latin typeface="Catamaran"/>
                <a:ea typeface="Catamaran"/>
                <a:cs typeface="Catamaran"/>
                <a:sym typeface="Catamaran"/>
              </a:rPr>
              <a:t>‹#›</a:t>
            </a:fld>
            <a:endParaRPr b="1" sz="1500">
              <a:solidFill>
                <a:srgbClr val="000000"/>
              </a:solidFill>
              <a:latin typeface="Catamaran"/>
              <a:ea typeface="Catamaran"/>
              <a:cs typeface="Catamaran"/>
              <a:sym typeface="Catamar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3" name="Shape 183"/>
        <p:cNvGrpSpPr/>
        <p:nvPr/>
      </p:nvGrpSpPr>
      <p:grpSpPr>
        <a:xfrm>
          <a:off x="0" y="0"/>
          <a:ext cx="0" cy="0"/>
          <a:chOff x="0" y="0"/>
          <a:chExt cx="0" cy="0"/>
        </a:xfrm>
      </p:grpSpPr>
      <p:sp>
        <p:nvSpPr>
          <p:cNvPr id="184" name="Google Shape;184;p25"/>
          <p:cNvSpPr txBox="1"/>
          <p:nvPr>
            <p:ph idx="6" type="ctrTitle"/>
          </p:nvPr>
        </p:nvSpPr>
        <p:spPr>
          <a:xfrm rot="5400000">
            <a:off x="6685437" y="2408270"/>
            <a:ext cx="2913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ADHD Symptoms</a:t>
            </a:r>
            <a:endParaRPr/>
          </a:p>
        </p:txBody>
      </p:sp>
      <p:sp>
        <p:nvSpPr>
          <p:cNvPr id="185" name="Google Shape;185;p25"/>
          <p:cNvSpPr/>
          <p:nvPr/>
        </p:nvSpPr>
        <p:spPr>
          <a:xfrm>
            <a:off x="0" y="0"/>
            <a:ext cx="3607500" cy="26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5"/>
          <p:cNvSpPr/>
          <p:nvPr/>
        </p:nvSpPr>
        <p:spPr>
          <a:xfrm>
            <a:off x="3607475" y="-25500"/>
            <a:ext cx="3607500" cy="265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p:nvPr/>
        </p:nvSpPr>
        <p:spPr>
          <a:xfrm>
            <a:off x="0" y="2632200"/>
            <a:ext cx="3607500" cy="251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p:nvPr/>
        </p:nvSpPr>
        <p:spPr>
          <a:xfrm>
            <a:off x="3607473" y="2632200"/>
            <a:ext cx="3607500" cy="251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a:t>
            </a:r>
            <a:r>
              <a:rPr lang="en" sz="1200"/>
              <a:t>nvolves hasty actions without thought, interrupting others, and difficulty waiting for turns.</a:t>
            </a:r>
            <a:endParaRPr sz="1200"/>
          </a:p>
        </p:txBody>
      </p:sp>
      <p:sp>
        <p:nvSpPr>
          <p:cNvPr id="190" name="Google Shape;190;p2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Characterized by excessive movement, fidgeting, and difficulty staying still.</a:t>
            </a:r>
            <a:endParaRPr sz="1200">
              <a:solidFill>
                <a:schemeClr val="lt1"/>
              </a:solidFill>
            </a:endParaRPr>
          </a:p>
        </p:txBody>
      </p:sp>
      <p:sp>
        <p:nvSpPr>
          <p:cNvPr id="191" name="Google Shape;191;p2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Marked by difficulty focusing, being easily distracted, and trouble following through on tasks.</a:t>
            </a:r>
            <a:endParaRPr sz="1200">
              <a:solidFill>
                <a:schemeClr val="lt1"/>
              </a:solidFill>
            </a:endParaRPr>
          </a:p>
        </p:txBody>
      </p:sp>
      <p:sp>
        <p:nvSpPr>
          <p:cNvPr id="192" name="Google Shape;192;p25"/>
          <p:cNvSpPr txBox="1"/>
          <p:nvPr>
            <p:ph idx="2" type="ctrTitle"/>
          </p:nvPr>
        </p:nvSpPr>
        <p:spPr>
          <a:xfrm>
            <a:off x="4213664" y="842025"/>
            <a:ext cx="26979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Hyperactivity</a:t>
            </a:r>
            <a:endParaRPr>
              <a:solidFill>
                <a:schemeClr val="lt1"/>
              </a:solidFill>
            </a:endParaRPr>
          </a:p>
        </p:txBody>
      </p:sp>
      <p:sp>
        <p:nvSpPr>
          <p:cNvPr id="193" name="Google Shape;193;p25"/>
          <p:cNvSpPr txBox="1"/>
          <p:nvPr>
            <p:ph idx="4" type="ctrTitle"/>
          </p:nvPr>
        </p:nvSpPr>
        <p:spPr>
          <a:xfrm>
            <a:off x="631883" y="3331927"/>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Inattention</a:t>
            </a:r>
            <a:endParaRPr>
              <a:solidFill>
                <a:schemeClr val="lt1"/>
              </a:solidFill>
            </a:endParaRPr>
          </a:p>
        </p:txBody>
      </p:sp>
      <p:sp>
        <p:nvSpPr>
          <p:cNvPr id="194" name="Google Shape;194;p25"/>
          <p:cNvSpPr txBox="1"/>
          <p:nvPr>
            <p:ph type="ctrTitle"/>
          </p:nvPr>
        </p:nvSpPr>
        <p:spPr>
          <a:xfrm>
            <a:off x="631875" y="842025"/>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Impulsivity</a:t>
            </a:r>
            <a:endParaRPr>
              <a:solidFill>
                <a:schemeClr val="dk1"/>
              </a:solidFill>
            </a:endParaRPr>
          </a:p>
        </p:txBody>
      </p:sp>
      <p:sp>
        <p:nvSpPr>
          <p:cNvPr id="195" name="Google Shape;195;p25"/>
          <p:cNvSpPr txBox="1"/>
          <p:nvPr>
            <p:ph idx="7" type="ctrTitle"/>
          </p:nvPr>
        </p:nvSpPr>
        <p:spPr>
          <a:xfrm>
            <a:off x="4213664" y="3331934"/>
            <a:ext cx="25860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Combined</a:t>
            </a:r>
            <a:endParaRPr/>
          </a:p>
        </p:txBody>
      </p:sp>
      <p:sp>
        <p:nvSpPr>
          <p:cNvPr id="196" name="Google Shape;196;p2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D</a:t>
            </a:r>
            <a:r>
              <a:rPr lang="en" sz="1200"/>
              <a:t>isplays symptoms from both hyperactivity/impulsivity and inattention categories.</a:t>
            </a:r>
            <a:endParaRPr sz="1200"/>
          </a:p>
        </p:txBody>
      </p:sp>
      <p:sp>
        <p:nvSpPr>
          <p:cNvPr id="197" name="Google Shape;197;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solidFill>
                  <a:srgbClr val="000000"/>
                </a:solidFill>
                <a:latin typeface="Catamaran"/>
                <a:ea typeface="Catamaran"/>
                <a:cs typeface="Catamaran"/>
                <a:sym typeface="Catamaran"/>
              </a:rPr>
              <a:t>‹#›</a:t>
            </a:fld>
            <a:endParaRPr b="1" sz="1500">
              <a:solidFill>
                <a:srgbClr val="000000"/>
              </a:solidFill>
              <a:latin typeface="Catamaran"/>
              <a:ea typeface="Catamaran"/>
              <a:cs typeface="Catamaran"/>
              <a:sym typeface="Catamar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1" name="Shape 201"/>
        <p:cNvGrpSpPr/>
        <p:nvPr/>
      </p:nvGrpSpPr>
      <p:grpSpPr>
        <a:xfrm>
          <a:off x="0" y="0"/>
          <a:ext cx="0" cy="0"/>
          <a:chOff x="0" y="0"/>
          <a:chExt cx="0" cy="0"/>
        </a:xfrm>
      </p:grpSpPr>
      <p:pic>
        <p:nvPicPr>
          <p:cNvPr id="202" name="Google Shape;202;p26"/>
          <p:cNvPicPr preferRelativeResize="0"/>
          <p:nvPr/>
        </p:nvPicPr>
        <p:blipFill>
          <a:blip r:embed="rId3">
            <a:alphaModFix/>
          </a:blip>
          <a:stretch>
            <a:fillRect/>
          </a:stretch>
        </p:blipFill>
        <p:spPr>
          <a:xfrm>
            <a:off x="248275" y="276150"/>
            <a:ext cx="6966725" cy="2987875"/>
          </a:xfrm>
          <a:prstGeom prst="rect">
            <a:avLst/>
          </a:prstGeom>
          <a:noFill/>
          <a:ln>
            <a:noFill/>
          </a:ln>
        </p:spPr>
      </p:pic>
      <p:sp>
        <p:nvSpPr>
          <p:cNvPr id="203" name="Google Shape;203;p26"/>
          <p:cNvSpPr txBox="1"/>
          <p:nvPr>
            <p:ph idx="4" type="ctrTitle"/>
          </p:nvPr>
        </p:nvSpPr>
        <p:spPr>
          <a:xfrm rot="5400000">
            <a:off x="6582675" y="2610325"/>
            <a:ext cx="2913300" cy="69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Current Technologies</a:t>
            </a:r>
            <a:endParaRPr>
              <a:solidFill>
                <a:schemeClr val="dk2"/>
              </a:solidFill>
            </a:endParaRPr>
          </a:p>
        </p:txBody>
      </p:sp>
      <p:sp>
        <p:nvSpPr>
          <p:cNvPr id="204" name="Google Shape;204;p26"/>
          <p:cNvSpPr/>
          <p:nvPr/>
        </p:nvSpPr>
        <p:spPr>
          <a:xfrm>
            <a:off x="0" y="2632200"/>
            <a:ext cx="7215000" cy="251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6"/>
          <p:cNvSpPr txBox="1"/>
          <p:nvPr>
            <p:ph idx="1" type="subTitle"/>
          </p:nvPr>
        </p:nvSpPr>
        <p:spPr>
          <a:xfrm>
            <a:off x="5213975" y="3477601"/>
            <a:ext cx="1522200" cy="10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Helps rule out other medical conditions that might </a:t>
            </a:r>
            <a:r>
              <a:rPr lang="en">
                <a:solidFill>
                  <a:schemeClr val="lt1"/>
                </a:solidFill>
              </a:rPr>
              <a:t>look like </a:t>
            </a:r>
            <a:r>
              <a:rPr lang="en">
                <a:solidFill>
                  <a:schemeClr val="lt1"/>
                </a:solidFill>
              </a:rPr>
              <a:t>ADHD.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It focuses on overall health but cannot diagnose ADHD directly.</a:t>
            </a:r>
            <a:endParaRPr>
              <a:solidFill>
                <a:schemeClr val="lt1"/>
              </a:solidFill>
            </a:endParaRPr>
          </a:p>
        </p:txBody>
      </p:sp>
      <p:sp>
        <p:nvSpPr>
          <p:cNvPr id="206" name="Google Shape;206;p26"/>
          <p:cNvSpPr txBox="1"/>
          <p:nvPr>
            <p:ph idx="3" type="subTitle"/>
          </p:nvPr>
        </p:nvSpPr>
        <p:spPr>
          <a:xfrm>
            <a:off x="308575" y="3477600"/>
            <a:ext cx="1798800" cy="149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Gather information from patients or caregivers about ADHD symptoms.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They help spot patterns but depend on honest answers.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They provide a starting point for further evaluation.</a:t>
            </a:r>
            <a:endParaRPr>
              <a:solidFill>
                <a:schemeClr val="lt1"/>
              </a:solidFill>
            </a:endParaRPr>
          </a:p>
        </p:txBody>
      </p:sp>
      <p:sp>
        <p:nvSpPr>
          <p:cNvPr id="207" name="Google Shape;207;p26"/>
          <p:cNvSpPr txBox="1"/>
          <p:nvPr>
            <p:ph idx="2" type="ctrTitle"/>
          </p:nvPr>
        </p:nvSpPr>
        <p:spPr>
          <a:xfrm>
            <a:off x="308575" y="2916825"/>
            <a:ext cx="20016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QUESTIONNAIRES &amp; REPORTS</a:t>
            </a:r>
            <a:endParaRPr sz="1600"/>
          </a:p>
        </p:txBody>
      </p:sp>
      <p:sp>
        <p:nvSpPr>
          <p:cNvPr id="208" name="Google Shape;208;p26"/>
          <p:cNvSpPr txBox="1"/>
          <p:nvPr>
            <p:ph type="ctrTitle"/>
          </p:nvPr>
        </p:nvSpPr>
        <p:spPr>
          <a:xfrm>
            <a:off x="5196225" y="2916835"/>
            <a:ext cx="18282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PHYSICAL EXAMINATION</a:t>
            </a:r>
            <a:endParaRPr sz="1600"/>
          </a:p>
        </p:txBody>
      </p:sp>
      <p:sp>
        <p:nvSpPr>
          <p:cNvPr id="209" name="Google Shape;209;p26"/>
          <p:cNvSpPr txBox="1"/>
          <p:nvPr>
            <p:ph idx="5" type="ctrTitle"/>
          </p:nvPr>
        </p:nvSpPr>
        <p:spPr>
          <a:xfrm>
            <a:off x="2706953" y="2848100"/>
            <a:ext cx="1889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000"/>
              <a:buFont typeface="Arial Black"/>
              <a:buNone/>
            </a:pPr>
            <a:r>
              <a:rPr lang="en" sz="1600"/>
              <a:t>INTERVIEWS</a:t>
            </a:r>
            <a:endParaRPr sz="1600"/>
          </a:p>
        </p:txBody>
      </p:sp>
      <p:sp>
        <p:nvSpPr>
          <p:cNvPr id="210" name="Google Shape;210;p26"/>
          <p:cNvSpPr txBox="1"/>
          <p:nvPr>
            <p:ph idx="6" type="subTitle"/>
          </p:nvPr>
        </p:nvSpPr>
        <p:spPr>
          <a:xfrm>
            <a:off x="2729375" y="3492552"/>
            <a:ext cx="1798800" cy="11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Talking with a mental health professional is the main way to diagnose ADHD.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Unlike questionnaires, interviews allow for a back-and-forth conversation, giving a clearer picture of the symptoms.</a:t>
            </a:r>
            <a:endParaRPr>
              <a:solidFill>
                <a:schemeClr val="lt1"/>
              </a:solidFill>
            </a:endParaRPr>
          </a:p>
        </p:txBody>
      </p:sp>
      <p:sp>
        <p:nvSpPr>
          <p:cNvPr id="211" name="Google Shape;211;p26"/>
          <p:cNvSpPr/>
          <p:nvPr/>
        </p:nvSpPr>
        <p:spPr>
          <a:xfrm flipH="1" rot="10800000">
            <a:off x="0" y="2424900"/>
            <a:ext cx="7215000" cy="2073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solidFill>
                  <a:srgbClr val="000000"/>
                </a:solidFill>
                <a:latin typeface="Catamaran"/>
                <a:ea typeface="Catamaran"/>
                <a:cs typeface="Catamaran"/>
                <a:sym typeface="Catamaran"/>
              </a:rPr>
              <a:t>‹#›</a:t>
            </a:fld>
            <a:endParaRPr b="1" sz="1500">
              <a:solidFill>
                <a:srgbClr val="000000"/>
              </a:solidFill>
              <a:latin typeface="Catamaran"/>
              <a:ea typeface="Catamaran"/>
              <a:cs typeface="Catamaran"/>
              <a:sym typeface="Catamar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6" name="Shape 216"/>
        <p:cNvGrpSpPr/>
        <p:nvPr/>
      </p:nvGrpSpPr>
      <p:grpSpPr>
        <a:xfrm>
          <a:off x="0" y="0"/>
          <a:ext cx="0" cy="0"/>
          <a:chOff x="0" y="0"/>
          <a:chExt cx="0" cy="0"/>
        </a:xfrm>
      </p:grpSpPr>
      <p:sp>
        <p:nvSpPr>
          <p:cNvPr id="217" name="Google Shape;217;p27"/>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txBox="1"/>
          <p:nvPr>
            <p:ph idx="4" type="ctrTitle"/>
          </p:nvPr>
        </p:nvSpPr>
        <p:spPr>
          <a:xfrm rot="5400000">
            <a:off x="6924425" y="2825249"/>
            <a:ext cx="24498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PROJECT GOALS</a:t>
            </a:r>
            <a:endParaRPr>
              <a:solidFill>
                <a:schemeClr val="lt1"/>
              </a:solidFill>
            </a:endParaRPr>
          </a:p>
        </p:txBody>
      </p:sp>
      <p:pic>
        <p:nvPicPr>
          <p:cNvPr id="219" name="Google Shape;219;p27"/>
          <p:cNvPicPr preferRelativeResize="0"/>
          <p:nvPr/>
        </p:nvPicPr>
        <p:blipFill rotWithShape="1">
          <a:blip r:embed="rId3">
            <a:alphaModFix/>
          </a:blip>
          <a:srcRect b="15775" l="0" r="0" t="15782"/>
          <a:stretch/>
        </p:blipFill>
        <p:spPr>
          <a:xfrm>
            <a:off x="0" y="2623525"/>
            <a:ext cx="4091848" cy="1867500"/>
          </a:xfrm>
          <a:prstGeom prst="rect">
            <a:avLst/>
          </a:prstGeom>
          <a:noFill/>
          <a:ln>
            <a:noFill/>
          </a:ln>
        </p:spPr>
      </p:pic>
      <p:pic>
        <p:nvPicPr>
          <p:cNvPr id="220" name="Google Shape;220;p27"/>
          <p:cNvPicPr preferRelativeResize="0"/>
          <p:nvPr/>
        </p:nvPicPr>
        <p:blipFill rotWithShape="1">
          <a:blip r:embed="rId4">
            <a:alphaModFix/>
          </a:blip>
          <a:srcRect b="15773" l="0" r="0" t="15766"/>
          <a:stretch/>
        </p:blipFill>
        <p:spPr>
          <a:xfrm>
            <a:off x="0" y="652475"/>
            <a:ext cx="4091850" cy="1867501"/>
          </a:xfrm>
          <a:prstGeom prst="rect">
            <a:avLst/>
          </a:prstGeom>
          <a:noFill/>
          <a:ln>
            <a:noFill/>
          </a:ln>
        </p:spPr>
      </p:pic>
      <p:sp>
        <p:nvSpPr>
          <p:cNvPr id="221" name="Google Shape;221;p27"/>
          <p:cNvSpPr txBox="1"/>
          <p:nvPr>
            <p:ph idx="1" type="subTitle"/>
          </p:nvPr>
        </p:nvSpPr>
        <p:spPr>
          <a:xfrm>
            <a:off x="4633950" y="1314500"/>
            <a:ext cx="27144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Accessibility is a must, as we mentioned in the introduction undiagnosed ADHD is a serious issue which isn’t being treated accordingly, our aim is to help </a:t>
            </a:r>
            <a:r>
              <a:rPr lang="en"/>
              <a:t>detect possible symptoms and help users to deal with their ADHD.</a:t>
            </a:r>
            <a:endParaRPr/>
          </a:p>
        </p:txBody>
      </p:sp>
      <p:sp>
        <p:nvSpPr>
          <p:cNvPr id="222" name="Google Shape;222;p27"/>
          <p:cNvSpPr txBox="1"/>
          <p:nvPr>
            <p:ph idx="2" type="subTitle"/>
          </p:nvPr>
        </p:nvSpPr>
        <p:spPr>
          <a:xfrm>
            <a:off x="4633950" y="3218275"/>
            <a:ext cx="26193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detection system which isn’t accurate doesn’t help anyone, our aim is to reach a symptom detection accuracy of over 80%, that way our users can be sure of our system’s </a:t>
            </a:r>
            <a:r>
              <a:rPr lang="en"/>
              <a:t>results</a:t>
            </a:r>
            <a:r>
              <a:rPr lang="en"/>
              <a:t>.</a:t>
            </a:r>
            <a:endParaRPr/>
          </a:p>
        </p:txBody>
      </p:sp>
      <p:sp>
        <p:nvSpPr>
          <p:cNvPr id="223" name="Google Shape;223;p27"/>
          <p:cNvSpPr txBox="1"/>
          <p:nvPr>
            <p:ph type="ctrTitle"/>
          </p:nvPr>
        </p:nvSpPr>
        <p:spPr>
          <a:xfrm>
            <a:off x="4633950" y="1082096"/>
            <a:ext cx="26193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 1 - Accessibility</a:t>
            </a:r>
            <a:endParaRPr>
              <a:solidFill>
                <a:schemeClr val="lt1"/>
              </a:solidFill>
            </a:endParaRPr>
          </a:p>
        </p:txBody>
      </p:sp>
      <p:sp>
        <p:nvSpPr>
          <p:cNvPr id="224" name="Google Shape;224;p27"/>
          <p:cNvSpPr txBox="1"/>
          <p:nvPr>
            <p:ph idx="3" type="ctrTitle"/>
          </p:nvPr>
        </p:nvSpPr>
        <p:spPr>
          <a:xfrm>
            <a:off x="4633950" y="2909670"/>
            <a:ext cx="26193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 2 - Accuracy</a:t>
            </a:r>
            <a:endParaRPr>
              <a:solidFill>
                <a:schemeClr val="lt1"/>
              </a:solidFill>
            </a:endParaRPr>
          </a:p>
        </p:txBody>
      </p:sp>
      <p:sp>
        <p:nvSpPr>
          <p:cNvPr id="225" name="Google Shape;225;p27"/>
          <p:cNvSpPr/>
          <p:nvPr/>
        </p:nvSpPr>
        <p:spPr>
          <a:xfrm>
            <a:off x="4091850" y="652475"/>
            <a:ext cx="159300" cy="186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
          <p:cNvSpPr/>
          <p:nvPr/>
        </p:nvSpPr>
        <p:spPr>
          <a:xfrm>
            <a:off x="4091850" y="2623525"/>
            <a:ext cx="159300" cy="186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27"/>
          <p:cNvPicPr preferRelativeResize="0"/>
          <p:nvPr/>
        </p:nvPicPr>
        <p:blipFill rotWithShape="1">
          <a:blip r:embed="rId5">
            <a:alphaModFix/>
          </a:blip>
          <a:srcRect b="8143" l="0" r="23965" t="12092"/>
          <a:stretch/>
        </p:blipFill>
        <p:spPr>
          <a:xfrm>
            <a:off x="0" y="652475"/>
            <a:ext cx="4091850" cy="1867500"/>
          </a:xfrm>
          <a:prstGeom prst="rect">
            <a:avLst/>
          </a:prstGeom>
          <a:noFill/>
          <a:ln>
            <a:noFill/>
          </a:ln>
        </p:spPr>
      </p:pic>
      <p:pic>
        <p:nvPicPr>
          <p:cNvPr id="228" name="Google Shape;228;p27"/>
          <p:cNvPicPr preferRelativeResize="0"/>
          <p:nvPr/>
        </p:nvPicPr>
        <p:blipFill>
          <a:blip r:embed="rId6">
            <a:alphaModFix/>
          </a:blip>
          <a:stretch>
            <a:fillRect/>
          </a:stretch>
        </p:blipFill>
        <p:spPr>
          <a:xfrm>
            <a:off x="0" y="2623525"/>
            <a:ext cx="4091850" cy="1867500"/>
          </a:xfrm>
          <a:prstGeom prst="rect">
            <a:avLst/>
          </a:prstGeom>
          <a:noFill/>
          <a:ln>
            <a:noFill/>
          </a:ln>
        </p:spPr>
      </p:pic>
      <p:sp>
        <p:nvSpPr>
          <p:cNvPr id="229" name="Google Shape;22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solidFill>
                  <a:srgbClr val="000000"/>
                </a:solidFill>
                <a:latin typeface="Catamaran"/>
                <a:ea typeface="Catamaran"/>
                <a:cs typeface="Catamaran"/>
                <a:sym typeface="Catamaran"/>
              </a:rPr>
              <a:t>‹#›</a:t>
            </a:fld>
            <a:endParaRPr b="1" sz="1500">
              <a:solidFill>
                <a:srgbClr val="000000"/>
              </a:solidFill>
              <a:latin typeface="Catamaran"/>
              <a:ea typeface="Catamaran"/>
              <a:cs typeface="Catamaran"/>
              <a:sym typeface="Catamar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3" name="Shape 233"/>
        <p:cNvGrpSpPr/>
        <p:nvPr/>
      </p:nvGrpSpPr>
      <p:grpSpPr>
        <a:xfrm>
          <a:off x="0" y="0"/>
          <a:ext cx="0" cy="0"/>
          <a:chOff x="0" y="0"/>
          <a:chExt cx="0" cy="0"/>
        </a:xfrm>
      </p:grpSpPr>
      <p:pic>
        <p:nvPicPr>
          <p:cNvPr id="234" name="Google Shape;234;p28"/>
          <p:cNvPicPr preferRelativeResize="0"/>
          <p:nvPr/>
        </p:nvPicPr>
        <p:blipFill>
          <a:blip r:embed="rId3">
            <a:alphaModFix/>
          </a:blip>
          <a:stretch>
            <a:fillRect/>
          </a:stretch>
        </p:blipFill>
        <p:spPr>
          <a:xfrm>
            <a:off x="379800" y="199800"/>
            <a:ext cx="8421600" cy="4722000"/>
          </a:xfrm>
          <a:prstGeom prst="rect">
            <a:avLst/>
          </a:prstGeom>
          <a:noFill/>
          <a:ln>
            <a:noFill/>
          </a:ln>
        </p:spPr>
      </p:pic>
      <p:sp>
        <p:nvSpPr>
          <p:cNvPr id="235" name="Google Shape;235;p28"/>
          <p:cNvSpPr/>
          <p:nvPr/>
        </p:nvSpPr>
        <p:spPr>
          <a:xfrm flipH="1" rot="-5400000">
            <a:off x="3281250" y="-725975"/>
            <a:ext cx="2581500" cy="6159000"/>
          </a:xfrm>
          <a:prstGeom prst="rect">
            <a:avLst/>
          </a:prstGeom>
          <a:gradFill>
            <a:gsLst>
              <a:gs pos="0">
                <a:srgbClr val="A9B9D3">
                  <a:alpha val="30980"/>
                </a:srgbClr>
              </a:gs>
              <a:gs pos="100000">
                <a:schemeClr val="accen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txBox="1"/>
          <p:nvPr>
            <p:ph type="title"/>
          </p:nvPr>
        </p:nvSpPr>
        <p:spPr>
          <a:xfrm>
            <a:off x="3200400" y="1571575"/>
            <a:ext cx="2743200" cy="169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Our Product</a:t>
            </a:r>
            <a:endParaRPr>
              <a:solidFill>
                <a:schemeClr val="lt1"/>
              </a:solidFill>
            </a:endParaRPr>
          </a:p>
        </p:txBody>
      </p:sp>
      <p:sp>
        <p:nvSpPr>
          <p:cNvPr id="237" name="Google Shape;237;p28"/>
          <p:cNvSpPr/>
          <p:nvPr/>
        </p:nvSpPr>
        <p:spPr>
          <a:xfrm flipH="1" rot="-5400000">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8"/>
          <p:cNvSpPr/>
          <p:nvPr/>
        </p:nvSpPr>
        <p:spPr>
          <a:xfrm flipH="1" rot="-5400000">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solidFill>
                  <a:srgbClr val="000000"/>
                </a:solidFill>
                <a:latin typeface="Catamaran"/>
                <a:ea typeface="Catamaran"/>
                <a:cs typeface="Catamaran"/>
                <a:sym typeface="Catamaran"/>
              </a:rPr>
              <a:t>‹#›</a:t>
            </a:fld>
            <a:endParaRPr b="1" sz="1500">
              <a:solidFill>
                <a:srgbClr val="000000"/>
              </a:solidFill>
              <a:latin typeface="Catamaran"/>
              <a:ea typeface="Catamaran"/>
              <a:cs typeface="Catamaran"/>
              <a:sym typeface="Catamar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3" name="Shape 243"/>
        <p:cNvGrpSpPr/>
        <p:nvPr/>
      </p:nvGrpSpPr>
      <p:grpSpPr>
        <a:xfrm>
          <a:off x="0" y="0"/>
          <a:ext cx="0" cy="0"/>
          <a:chOff x="0" y="0"/>
          <a:chExt cx="0" cy="0"/>
        </a:xfrm>
      </p:grpSpPr>
      <p:pic>
        <p:nvPicPr>
          <p:cNvPr id="244" name="Google Shape;244;p29"/>
          <p:cNvPicPr preferRelativeResize="0"/>
          <p:nvPr/>
        </p:nvPicPr>
        <p:blipFill>
          <a:blip r:embed="rId3">
            <a:alphaModFix/>
          </a:blip>
          <a:stretch>
            <a:fillRect/>
          </a:stretch>
        </p:blipFill>
        <p:spPr>
          <a:xfrm>
            <a:off x="578375" y="340750"/>
            <a:ext cx="4342551" cy="4342551"/>
          </a:xfrm>
          <a:prstGeom prst="rect">
            <a:avLst/>
          </a:prstGeom>
          <a:noFill/>
          <a:ln>
            <a:noFill/>
          </a:ln>
          <a:effectLst>
            <a:outerShdw blurRad="57150" rotWithShape="0" algn="bl" dir="5400000" dist="19050">
              <a:srgbClr val="000000">
                <a:alpha val="50000"/>
              </a:srgbClr>
            </a:outerShdw>
          </a:effectLst>
        </p:spPr>
      </p:pic>
      <p:sp>
        <p:nvSpPr>
          <p:cNvPr id="245" name="Google Shape;245;p29"/>
          <p:cNvSpPr/>
          <p:nvPr/>
        </p:nvSpPr>
        <p:spPr>
          <a:xfrm rot="-5400000">
            <a:off x="6349650" y="-270575"/>
            <a:ext cx="1057500" cy="310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txBox="1"/>
          <p:nvPr>
            <p:ph type="ctrTitle"/>
          </p:nvPr>
        </p:nvSpPr>
        <p:spPr>
          <a:xfrm>
            <a:off x="5432000" y="-239947"/>
            <a:ext cx="28881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ABOUT THE PROJECT</a:t>
            </a:r>
            <a:endParaRPr sz="2800">
              <a:solidFill>
                <a:schemeClr val="lt1"/>
              </a:solidFill>
            </a:endParaRPr>
          </a:p>
        </p:txBody>
      </p:sp>
      <p:sp>
        <p:nvSpPr>
          <p:cNvPr id="247" name="Google Shape;247;p29"/>
          <p:cNvSpPr txBox="1"/>
          <p:nvPr>
            <p:ph idx="1" type="subTitle"/>
          </p:nvPr>
        </p:nvSpPr>
        <p:spPr>
          <a:xfrm>
            <a:off x="5134950" y="1734025"/>
            <a:ext cx="3375000" cy="2133000"/>
          </a:xfrm>
          <a:prstGeom prst="rect">
            <a:avLst/>
          </a:prstGeom>
        </p:spPr>
        <p:txBody>
          <a:bodyPr anchorCtr="0" anchor="t" bIns="91425" lIns="91425" spcFirstLastPara="1" rIns="91425" wrap="square" tIns="91425">
            <a:noAutofit/>
          </a:bodyPr>
          <a:lstStyle/>
          <a:p>
            <a:pPr indent="-304800" lvl="0" marL="457200" rtl="0" algn="l">
              <a:spcBef>
                <a:spcPts val="1000"/>
              </a:spcBef>
              <a:spcAft>
                <a:spcPts val="0"/>
              </a:spcAft>
              <a:buSzPts val="1200"/>
              <a:buChar char="●"/>
            </a:pPr>
            <a:r>
              <a:rPr b="1" lang="en">
                <a:latin typeface="Catamaran"/>
                <a:ea typeface="Catamaran"/>
                <a:cs typeface="Catamaran"/>
                <a:sym typeface="Catamaran"/>
              </a:rPr>
              <a:t>Comprehensive Symptom Detection</a:t>
            </a:r>
            <a:r>
              <a:rPr lang="en"/>
              <a:t>: Combines multiple methods like eye-tracking, vocal analysis, and input from external observers (e.g., parents or teachers).</a:t>
            </a:r>
            <a:endParaRPr/>
          </a:p>
          <a:p>
            <a:pPr indent="-304800" lvl="0" marL="457200" rtl="0" algn="l">
              <a:spcBef>
                <a:spcPts val="1000"/>
              </a:spcBef>
              <a:spcAft>
                <a:spcPts val="0"/>
              </a:spcAft>
              <a:buSzPts val="1200"/>
              <a:buChar char="●"/>
            </a:pPr>
            <a:r>
              <a:rPr b="1" lang="en">
                <a:latin typeface="Catamaran"/>
                <a:ea typeface="Catamaran"/>
                <a:cs typeface="Catamaran"/>
                <a:sym typeface="Catamaran"/>
              </a:rPr>
              <a:t>Advanced AI Integration</a:t>
            </a:r>
            <a:r>
              <a:rPr lang="en"/>
              <a:t>: Utilizes a Deep Learning model that analyzes empirical data and past patient information to enhance detection accuracy.</a:t>
            </a:r>
            <a:endParaRPr/>
          </a:p>
          <a:p>
            <a:pPr indent="-304800" lvl="0" marL="457200" rtl="0" algn="l">
              <a:spcBef>
                <a:spcPts val="1000"/>
              </a:spcBef>
              <a:spcAft>
                <a:spcPts val="0"/>
              </a:spcAft>
              <a:buSzPts val="1200"/>
              <a:buChar char="●"/>
            </a:pPr>
            <a:r>
              <a:rPr b="1" lang="en">
                <a:latin typeface="Catamaran"/>
                <a:ea typeface="Catamaran"/>
                <a:cs typeface="Catamaran"/>
                <a:sym typeface="Catamaran"/>
              </a:rPr>
              <a:t>Accessible to Everyone with WIFI</a:t>
            </a:r>
            <a:r>
              <a:rPr lang="en"/>
              <a:t>: </a:t>
            </a:r>
            <a:br>
              <a:rPr lang="en"/>
            </a:br>
            <a:r>
              <a:rPr lang="en"/>
              <a:t>Our cloud-based architecture allows users to employ our services from anywhere at anytime, no appointment needed!</a:t>
            </a:r>
            <a:endParaRPr/>
          </a:p>
          <a:p>
            <a:pPr indent="0" lvl="0" marL="0" rtl="0" algn="l">
              <a:spcBef>
                <a:spcPts val="0"/>
              </a:spcBef>
              <a:spcAft>
                <a:spcPts val="0"/>
              </a:spcAft>
              <a:buNone/>
            </a:pPr>
            <a:r>
              <a:t/>
            </a:r>
            <a:endParaRPr/>
          </a:p>
        </p:txBody>
      </p:sp>
      <p:sp>
        <p:nvSpPr>
          <p:cNvPr id="248" name="Google Shape;248;p29"/>
          <p:cNvSpPr/>
          <p:nvPr/>
        </p:nvSpPr>
        <p:spPr>
          <a:xfrm rot="-5400000">
            <a:off x="6600" y="1660525"/>
            <a:ext cx="1057500" cy="10707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solidFill>
                  <a:srgbClr val="000000"/>
                </a:solidFill>
                <a:latin typeface="Catamaran"/>
                <a:ea typeface="Catamaran"/>
                <a:cs typeface="Catamaran"/>
                <a:sym typeface="Catamaran"/>
              </a:rPr>
              <a:t>‹#›</a:t>
            </a:fld>
            <a:endParaRPr b="1" sz="1500">
              <a:solidFill>
                <a:srgbClr val="000000"/>
              </a:solidFill>
              <a:latin typeface="Catamaran"/>
              <a:ea typeface="Catamaran"/>
              <a:cs typeface="Catamaran"/>
              <a:sym typeface="Catamar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3" name="Shape 253"/>
        <p:cNvGrpSpPr/>
        <p:nvPr/>
      </p:nvGrpSpPr>
      <p:grpSpPr>
        <a:xfrm>
          <a:off x="0" y="0"/>
          <a:ext cx="0" cy="0"/>
          <a:chOff x="0" y="0"/>
          <a:chExt cx="0" cy="0"/>
        </a:xfrm>
      </p:grpSpPr>
      <p:sp>
        <p:nvSpPr>
          <p:cNvPr id="254" name="Google Shape;254;p30"/>
          <p:cNvSpPr/>
          <p:nvPr/>
        </p:nvSpPr>
        <p:spPr>
          <a:xfrm>
            <a:off x="7695500" y="0"/>
            <a:ext cx="1448400" cy="5180700"/>
          </a:xfrm>
          <a:prstGeom prst="rect">
            <a:avLst/>
          </a:prstGeom>
          <a:solidFill>
            <a:schemeClr val="accent1">
              <a:alpha val="732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0"/>
          <p:cNvSpPr/>
          <p:nvPr/>
        </p:nvSpPr>
        <p:spPr>
          <a:xfrm>
            <a:off x="0" y="0"/>
            <a:ext cx="1329600" cy="5143500"/>
          </a:xfrm>
          <a:prstGeom prst="rect">
            <a:avLst/>
          </a:prstGeom>
          <a:solidFill>
            <a:schemeClr val="accent1">
              <a:alpha val="732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0"/>
          <p:cNvSpPr/>
          <p:nvPr/>
        </p:nvSpPr>
        <p:spPr>
          <a:xfrm>
            <a:off x="727475" y="289525"/>
            <a:ext cx="2666700" cy="96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0"/>
          <p:cNvSpPr txBox="1"/>
          <p:nvPr>
            <p:ph type="ctrTitle"/>
          </p:nvPr>
        </p:nvSpPr>
        <p:spPr>
          <a:xfrm rot="5400000">
            <a:off x="7215306" y="2329022"/>
            <a:ext cx="24498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Major Components</a:t>
            </a:r>
            <a:endParaRPr>
              <a:solidFill>
                <a:schemeClr val="lt1"/>
              </a:solidFill>
            </a:endParaRPr>
          </a:p>
        </p:txBody>
      </p:sp>
      <p:sp>
        <p:nvSpPr>
          <p:cNvPr id="258" name="Google Shape;258;p30"/>
          <p:cNvSpPr txBox="1"/>
          <p:nvPr>
            <p:ph idx="1" type="subTitle"/>
          </p:nvPr>
        </p:nvSpPr>
        <p:spPr>
          <a:xfrm>
            <a:off x="1542850" y="1259375"/>
            <a:ext cx="3281700" cy="29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In NODUS, we implemented two key tests: a reaction time test and a gaze test.</a:t>
            </a:r>
            <a:endParaRPr sz="1200"/>
          </a:p>
          <a:p>
            <a:pPr indent="0" lvl="0" marL="0" rtl="0" algn="l">
              <a:spcBef>
                <a:spcPts val="1000"/>
              </a:spcBef>
              <a:spcAft>
                <a:spcPts val="0"/>
              </a:spcAft>
              <a:buNone/>
            </a:pPr>
            <a:r>
              <a:rPr lang="en" sz="1200"/>
              <a:t>The gaze test consists of two parts:</a:t>
            </a:r>
            <a:endParaRPr sz="1200"/>
          </a:p>
          <a:p>
            <a:pPr indent="-304800" lvl="0" marL="457200" rtl="0" algn="l">
              <a:spcBef>
                <a:spcPts val="1000"/>
              </a:spcBef>
              <a:spcAft>
                <a:spcPts val="0"/>
              </a:spcAft>
              <a:buSzPts val="1200"/>
              <a:buChar char="●"/>
            </a:pPr>
            <a:r>
              <a:rPr lang="en" sz="1200"/>
              <a:t>Part 1: </a:t>
            </a:r>
            <a:r>
              <a:rPr b="1" lang="en" sz="1200">
                <a:latin typeface="Catamaran"/>
                <a:ea typeface="Catamaran"/>
                <a:cs typeface="Catamaran"/>
                <a:sym typeface="Catamaran"/>
              </a:rPr>
              <a:t>No distractions</a:t>
            </a:r>
            <a:r>
              <a:rPr lang="en" sz="1200"/>
              <a:t>, allowing the user to focus on the reaction time aspect.</a:t>
            </a:r>
            <a:endParaRPr sz="1200"/>
          </a:p>
          <a:p>
            <a:pPr indent="-304800" lvl="0" marL="457200" rtl="0" algn="l">
              <a:spcBef>
                <a:spcPts val="1000"/>
              </a:spcBef>
              <a:spcAft>
                <a:spcPts val="0"/>
              </a:spcAft>
              <a:buSzPts val="1200"/>
              <a:buChar char="●"/>
            </a:pPr>
            <a:r>
              <a:rPr lang="en" sz="1200"/>
              <a:t>Part 2: </a:t>
            </a:r>
            <a:r>
              <a:rPr b="1" lang="en" sz="1200">
                <a:latin typeface="Catamaran"/>
                <a:ea typeface="Catamaran"/>
                <a:cs typeface="Catamaran"/>
                <a:sym typeface="Catamaran"/>
              </a:rPr>
              <a:t>Visual and auditory distractions</a:t>
            </a:r>
            <a:r>
              <a:rPr lang="en" sz="1200"/>
              <a:t> are introduced to observe changes in focus and attention.</a:t>
            </a:r>
            <a:endParaRPr sz="1200"/>
          </a:p>
          <a:p>
            <a:pPr indent="0" lvl="0" marL="0" rtl="0" algn="l">
              <a:spcBef>
                <a:spcPts val="1000"/>
              </a:spcBef>
              <a:spcAft>
                <a:spcPts val="0"/>
              </a:spcAft>
              <a:buNone/>
            </a:pPr>
            <a:r>
              <a:rPr lang="en" sz="1200"/>
              <a:t>Our primary metric was the </a:t>
            </a:r>
            <a:r>
              <a:rPr b="1" lang="en" sz="1200">
                <a:latin typeface="Catamaran"/>
                <a:ea typeface="Catamaran"/>
                <a:cs typeface="Catamaran"/>
                <a:sym typeface="Catamaran"/>
              </a:rPr>
              <a:t>squared difference between adjacent pupil positions</a:t>
            </a:r>
            <a:r>
              <a:rPr lang="en" sz="1200"/>
              <a:t> in the video frames, helping us track eye movements over time.</a:t>
            </a:r>
            <a:endParaRPr sz="1200"/>
          </a:p>
          <a:p>
            <a:pPr indent="0" lvl="0" marL="0" rtl="0" algn="l">
              <a:spcBef>
                <a:spcPts val="1000"/>
              </a:spcBef>
              <a:spcAft>
                <a:spcPts val="0"/>
              </a:spcAft>
              <a:buNone/>
            </a:pPr>
            <a:r>
              <a:rPr lang="en" sz="1200"/>
              <a:t>For easier integration into the deep learning model, </a:t>
            </a:r>
            <a:r>
              <a:rPr b="1" lang="en" sz="1200">
                <a:latin typeface="Catamaran"/>
                <a:ea typeface="Catamaran"/>
                <a:cs typeface="Catamaran"/>
                <a:sym typeface="Catamaran"/>
              </a:rPr>
              <a:t>we calculated the mean, median, and standard deviation</a:t>
            </a:r>
            <a:r>
              <a:rPr lang="en" sz="1200"/>
              <a:t> of these squared differences and for the reaction time results.</a:t>
            </a:r>
            <a:endParaRPr sz="1200"/>
          </a:p>
          <a:p>
            <a:pPr indent="0" lvl="0" marL="0" rtl="0" algn="l">
              <a:spcBef>
                <a:spcPts val="1000"/>
              </a:spcBef>
              <a:spcAft>
                <a:spcPts val="0"/>
              </a:spcAft>
              <a:buNone/>
            </a:pPr>
            <a:r>
              <a:t/>
            </a:r>
            <a:endParaRPr sz="1200"/>
          </a:p>
          <a:p>
            <a:pPr indent="0" lvl="0" marL="0" rtl="0" algn="l">
              <a:spcBef>
                <a:spcPts val="1000"/>
              </a:spcBef>
              <a:spcAft>
                <a:spcPts val="0"/>
              </a:spcAft>
              <a:buNone/>
            </a:pPr>
            <a:r>
              <a:t/>
            </a:r>
            <a:endParaRPr sz="1200"/>
          </a:p>
          <a:p>
            <a:pPr indent="0" lvl="0" marL="0" rtl="0" algn="l">
              <a:spcBef>
                <a:spcPts val="1000"/>
              </a:spcBef>
              <a:spcAft>
                <a:spcPts val="1000"/>
              </a:spcAft>
              <a:buNone/>
            </a:pPr>
            <a:r>
              <a:t/>
            </a:r>
            <a:endParaRPr sz="1200"/>
          </a:p>
        </p:txBody>
      </p:sp>
      <p:sp>
        <p:nvSpPr>
          <p:cNvPr id="259" name="Google Shape;259;p30"/>
          <p:cNvSpPr txBox="1"/>
          <p:nvPr>
            <p:ph idx="2" type="ctrTitle"/>
          </p:nvPr>
        </p:nvSpPr>
        <p:spPr>
          <a:xfrm>
            <a:off x="1579064" y="771800"/>
            <a:ext cx="26193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Eye-Tracking</a:t>
            </a:r>
            <a:endParaRPr>
              <a:solidFill>
                <a:schemeClr val="lt1"/>
              </a:solidFill>
            </a:endParaRPr>
          </a:p>
        </p:txBody>
      </p:sp>
      <p:pic>
        <p:nvPicPr>
          <p:cNvPr id="260" name="Google Shape;260;p30"/>
          <p:cNvPicPr preferRelativeResize="0"/>
          <p:nvPr/>
        </p:nvPicPr>
        <p:blipFill>
          <a:blip r:embed="rId3">
            <a:alphaModFix/>
          </a:blip>
          <a:stretch>
            <a:fillRect/>
          </a:stretch>
        </p:blipFill>
        <p:spPr>
          <a:xfrm>
            <a:off x="4747025" y="289524"/>
            <a:ext cx="2709149" cy="1822975"/>
          </a:xfrm>
          <a:prstGeom prst="rect">
            <a:avLst/>
          </a:prstGeom>
          <a:noFill/>
          <a:ln>
            <a:noFill/>
          </a:ln>
        </p:spPr>
      </p:pic>
      <p:pic>
        <p:nvPicPr>
          <p:cNvPr id="261" name="Google Shape;261;p30"/>
          <p:cNvPicPr preferRelativeResize="0"/>
          <p:nvPr/>
        </p:nvPicPr>
        <p:blipFill>
          <a:blip r:embed="rId4">
            <a:alphaModFix/>
          </a:blip>
          <a:stretch>
            <a:fillRect/>
          </a:stretch>
        </p:blipFill>
        <p:spPr>
          <a:xfrm>
            <a:off x="4413850" y="2040050"/>
            <a:ext cx="3281650" cy="1245274"/>
          </a:xfrm>
          <a:prstGeom prst="rect">
            <a:avLst/>
          </a:prstGeom>
          <a:noFill/>
          <a:ln>
            <a:noFill/>
          </a:ln>
        </p:spPr>
      </p:pic>
      <p:pic>
        <p:nvPicPr>
          <p:cNvPr id="262" name="Google Shape;262;p30"/>
          <p:cNvPicPr preferRelativeResize="0"/>
          <p:nvPr/>
        </p:nvPicPr>
        <p:blipFill>
          <a:blip r:embed="rId5">
            <a:alphaModFix/>
          </a:blip>
          <a:stretch>
            <a:fillRect/>
          </a:stretch>
        </p:blipFill>
        <p:spPr>
          <a:xfrm>
            <a:off x="5370883" y="3171825"/>
            <a:ext cx="1778300" cy="1920975"/>
          </a:xfrm>
          <a:prstGeom prst="rect">
            <a:avLst/>
          </a:prstGeom>
          <a:noFill/>
          <a:ln>
            <a:noFill/>
          </a:ln>
        </p:spPr>
      </p:pic>
      <p:pic>
        <p:nvPicPr>
          <p:cNvPr id="263" name="Google Shape;263;p30"/>
          <p:cNvPicPr preferRelativeResize="0"/>
          <p:nvPr/>
        </p:nvPicPr>
        <p:blipFill>
          <a:blip r:embed="rId6">
            <a:alphaModFix/>
          </a:blip>
          <a:stretch>
            <a:fillRect/>
          </a:stretch>
        </p:blipFill>
        <p:spPr>
          <a:xfrm>
            <a:off x="883300" y="460925"/>
            <a:ext cx="695775" cy="695775"/>
          </a:xfrm>
          <a:prstGeom prst="rect">
            <a:avLst/>
          </a:prstGeom>
          <a:noFill/>
          <a:ln>
            <a:noFill/>
          </a:ln>
        </p:spPr>
      </p:pic>
      <p:sp>
        <p:nvSpPr>
          <p:cNvPr id="264" name="Google Shape;264;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solidFill>
                  <a:srgbClr val="000000"/>
                </a:solidFill>
                <a:latin typeface="Catamaran"/>
                <a:ea typeface="Catamaran"/>
                <a:cs typeface="Catamaran"/>
                <a:sym typeface="Catamaran"/>
              </a:rPr>
              <a:t>‹#›</a:t>
            </a:fld>
            <a:endParaRPr b="1" sz="1500">
              <a:solidFill>
                <a:srgbClr val="000000"/>
              </a:solidFill>
              <a:latin typeface="Catamaran"/>
              <a:ea typeface="Catamaran"/>
              <a:cs typeface="Catamaran"/>
              <a:sym typeface="Catamar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